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Amatic SC"/>
      <p:regular r:id="rId52"/>
      <p:bold r:id="rId53"/>
    </p:embeddedFont>
    <p:embeddedFont>
      <p:font typeface="Source Code Pr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AmaticSC-bold.fntdata"/><Relationship Id="rId52" Type="http://schemas.openxmlformats.org/officeDocument/2006/relationships/font" Target="fonts/AmaticSC-regular.fntdata"/><Relationship Id="rId11" Type="http://schemas.openxmlformats.org/officeDocument/2006/relationships/slide" Target="slides/slide6.xml"/><Relationship Id="rId55" Type="http://schemas.openxmlformats.org/officeDocument/2006/relationships/font" Target="fonts/SourceCodePro-bold.fntdata"/><Relationship Id="rId10" Type="http://schemas.openxmlformats.org/officeDocument/2006/relationships/slide" Target="slides/slide5.xml"/><Relationship Id="rId54" Type="http://schemas.openxmlformats.org/officeDocument/2006/relationships/font" Target="fonts/SourceCodePro-regular.fntdata"/><Relationship Id="rId13" Type="http://schemas.openxmlformats.org/officeDocument/2006/relationships/slide" Target="slides/slide8.xml"/><Relationship Id="rId57" Type="http://schemas.openxmlformats.org/officeDocument/2006/relationships/font" Target="fonts/SourceCodePro-boldItalic.fntdata"/><Relationship Id="rId12" Type="http://schemas.openxmlformats.org/officeDocument/2006/relationships/slide" Target="slides/slide7.xml"/><Relationship Id="rId56" Type="http://schemas.openxmlformats.org/officeDocument/2006/relationships/font" Target="fonts/SourceCode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asureofamerica.org/" TargetMode="External"/><Relationship Id="rId3" Type="http://schemas.openxmlformats.org/officeDocument/2006/relationships/hyperlink" Target="https://www.ucsusa.org/resources/50-state-food-system-scorecard"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stainableagriculture.net/" TargetMode="External"/><Relationship Id="rId3" Type="http://schemas.openxmlformats.org/officeDocument/2006/relationships/hyperlink" Target="https://www.openmarketsinstitute.org/" TargetMode="External"/><Relationship Id="rId4" Type="http://schemas.openxmlformats.org/officeDocument/2006/relationships/hyperlink" Target="https://www.foodandpower.net" TargetMode="External"/><Relationship Id="rId5" Type="http://schemas.openxmlformats.org/officeDocument/2006/relationships/hyperlink" Target="https://www.foodpolicynetworks.or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odsystemsleadershipnetwork.org/groups/systems-leadership/forum/systems-leadership/"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81baf42943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81baf42943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81baf42943_0_6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181baf42943_0_6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17" name="Google Shape;117;g181baf42943_0_6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e77de4fb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e77de4fb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81baf42943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81baf42943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ee05363a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ee05363a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e05363a1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e05363a1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1baf42943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81baf42943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81baf42943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81baf42943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 more about Donella Meadow at https://donellameadows.org/.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81baf42943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81baf42943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move away from the idea of a hierarchy of where to have the most change or leverage and see how all leverage points interconnect and interrelate. The goal is always to get the most impact out of your unique combination of values, resources, and capacity (i.e. to find where you stand and what length of lever you can wield). Leverage points are based on Meadows, 1999.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ea9f3f7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eea9f3f7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dc5f66e6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dc5f66e6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e77de4fb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e77de4fb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e77de4fb9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e77de4fb9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8f5bb1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f8f5bb1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important funder trap here, as funders often ask you to “quantify” your impact. This can often force you away from a more powerful leverage point, but one harder to quantify simply.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8f5bb15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8f5bb15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8f5bb156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8f5bb156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dc5f66e6b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dc5f66e6b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f8f5bb156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f8f5bb156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f8f5bb156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f8f5bb156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f8f5bb156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f8f5bb15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bad13d1f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fbad13d1f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eece48165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eece4816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fbad13d1f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fbad13d1f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CA drought and GW overdraft: the lack of well monitoring data means there is no view on overall extraction of water in a GW basin.</a:t>
            </a:r>
            <a:endParaRPr/>
          </a:p>
          <a:p>
            <a:pPr indent="-298450" lvl="0" marL="457200" rtl="0" algn="l">
              <a:spcBef>
                <a:spcPts val="0"/>
              </a:spcBef>
              <a:spcAft>
                <a:spcPts val="0"/>
              </a:spcAft>
              <a:buSzPts val="1100"/>
              <a:buChar char="●"/>
            </a:pPr>
            <a:r>
              <a:rPr lang="en" u="sng">
                <a:solidFill>
                  <a:schemeClr val="hlink"/>
                </a:solidFill>
                <a:hlinkClick r:id="rId2"/>
              </a:rPr>
              <a:t>https://measureofamerica.org/</a:t>
            </a:r>
            <a:endParaRPr/>
          </a:p>
          <a:p>
            <a:pPr indent="-298450" lvl="0" marL="457200" rtl="0" algn="l">
              <a:spcBef>
                <a:spcPts val="0"/>
              </a:spcBef>
              <a:spcAft>
                <a:spcPts val="0"/>
              </a:spcAft>
              <a:buSzPts val="1100"/>
              <a:buChar char="●"/>
            </a:pPr>
            <a:r>
              <a:rPr lang="en" u="sng">
                <a:solidFill>
                  <a:schemeClr val="hlink"/>
                </a:solidFill>
                <a:hlinkClick r:id="rId3"/>
              </a:rPr>
              <a:t>https://www.ucsusa.org/resources/50-state-food-system-scorecard</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eea9f3f71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eea9f3f71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fbad13d1f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fbad13d1f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fbad13d1f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fbad13d1f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u="sng">
                <a:solidFill>
                  <a:schemeClr val="hlink"/>
                </a:solidFill>
                <a:hlinkClick r:id="rId2"/>
              </a:rPr>
              <a:t>National Sustainable Ag Coalition</a:t>
            </a:r>
            <a:endParaRPr/>
          </a:p>
          <a:p>
            <a:pPr indent="-298450" lvl="0" marL="457200" rtl="0" algn="l">
              <a:spcBef>
                <a:spcPts val="0"/>
              </a:spcBef>
              <a:spcAft>
                <a:spcPts val="0"/>
              </a:spcAft>
              <a:buSzPts val="1100"/>
              <a:buChar char="●"/>
            </a:pPr>
            <a:r>
              <a:rPr lang="en" u="sng">
                <a:solidFill>
                  <a:schemeClr val="hlink"/>
                </a:solidFill>
                <a:hlinkClick r:id="rId3"/>
              </a:rPr>
              <a:t>Open Markets Institute</a:t>
            </a:r>
            <a:r>
              <a:rPr lang="en"/>
              <a:t>, </a:t>
            </a:r>
            <a:r>
              <a:rPr lang="en" u="sng">
                <a:solidFill>
                  <a:schemeClr val="hlink"/>
                </a:solidFill>
                <a:hlinkClick r:id="rId4"/>
              </a:rPr>
              <a:t>Food &amp; Power</a:t>
            </a:r>
            <a:endParaRPr/>
          </a:p>
          <a:p>
            <a:pPr indent="-298450" lvl="0" marL="457200" rtl="0" algn="l">
              <a:spcBef>
                <a:spcPts val="0"/>
              </a:spcBef>
              <a:spcAft>
                <a:spcPts val="0"/>
              </a:spcAft>
              <a:buSzPts val="1100"/>
              <a:buChar char="●"/>
            </a:pPr>
            <a:r>
              <a:rPr lang="en" u="sng">
                <a:solidFill>
                  <a:schemeClr val="hlink"/>
                </a:solidFill>
                <a:hlinkClick r:id="rId5"/>
              </a:rPr>
              <a:t>Food Policy Networks - Johns Hopkins Center for Livable Future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bad13d1f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fbad13d1f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Blessed Unrest: How the Largest Movement in the World Came into Being and Why No One Saw It Coming. Hawkin, Paul. 2007.</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bad13d1f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fbad13d1f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dc5f66e6b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dc5f66e6b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fbad13d1f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fbad13d1f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fbad13d1f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fbad13d1f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fbad13d1f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fbad13d1f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81baf42943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81baf42943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fbad13d1f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fbad13d1f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ee05363a1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ee05363a1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https://foodsystemsleadershipnetwork.org/groups/systems-leadership/forum/systems-leadership/</a:t>
            </a:r>
            <a:r>
              <a:rPr lang="en">
                <a:solidFill>
                  <a:schemeClr val="dk1"/>
                </a:solidFill>
              </a:rPr>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fbad13d1f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fbad13d1f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81baf42943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81baf42943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434343"/>
              </a:buClr>
              <a:buSzPts val="1000"/>
              <a:buFont typeface="Roboto"/>
              <a:buChar char="●"/>
            </a:pPr>
            <a:r>
              <a:rPr lang="en" sz="1000">
                <a:solidFill>
                  <a:srgbClr val="434343"/>
                </a:solidFill>
                <a:latin typeface="Roboto"/>
                <a:ea typeface="Roboto"/>
                <a:cs typeface="Roboto"/>
                <a:sym typeface="Roboto"/>
              </a:rPr>
              <a:t>Emergent Strategy: Shaping Change, Changing Worlds, by Adrienne Maree Brown (2017)</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81baf42943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81baf42943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Leverage Points: Places to Intervene in a System. Donella Meadows. The Sustainability Institute. 1999.</a:t>
            </a:r>
            <a:endParaRPr/>
          </a:p>
          <a:p>
            <a:pPr indent="-298450" lvl="0" marL="457200" rtl="0" algn="l">
              <a:spcBef>
                <a:spcPts val="0"/>
              </a:spcBef>
              <a:spcAft>
                <a:spcPts val="0"/>
              </a:spcAft>
              <a:buSzPts val="1100"/>
              <a:buChar char="●"/>
            </a:pPr>
            <a:r>
              <a:rPr lang="en"/>
              <a:t>Much of this presentation is based on this seminal article.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dc5f66e6b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dc5f66e6b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81baf42943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81baf42943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81baf42943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81baf42943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Here we discuss elements of systems thinking, </a:t>
            </a:r>
            <a:r>
              <a:rPr lang="en"/>
              <a:t>which</a:t>
            </a:r>
            <a:r>
              <a:rPr lang="en"/>
              <a:t> is one way to understand the world</a:t>
            </a:r>
            <a:endParaRPr/>
          </a:p>
          <a:p>
            <a:pPr indent="-298450" lvl="0" marL="457200" rtl="0" algn="l">
              <a:spcBef>
                <a:spcPts val="0"/>
              </a:spcBef>
              <a:spcAft>
                <a:spcPts val="0"/>
              </a:spcAft>
              <a:buSzPts val="1100"/>
              <a:buChar char="●"/>
            </a:pPr>
            <a:r>
              <a:rPr lang="en"/>
              <a:t>Systems thinking has its origins in work to understand ecology and how all elements of the natural world are interrelated and interdependent (see </a:t>
            </a:r>
            <a:r>
              <a:rPr lang="en"/>
              <a:t>Ludwig von Bertalanffy)</a:t>
            </a:r>
            <a:endParaRPr/>
          </a:p>
          <a:p>
            <a:pPr indent="-298450" lvl="0" marL="457200" rtl="0" algn="l">
              <a:spcBef>
                <a:spcPts val="0"/>
              </a:spcBef>
              <a:spcAft>
                <a:spcPts val="0"/>
              </a:spcAft>
              <a:buSzPts val="1100"/>
              <a:buChar char="●"/>
            </a:pPr>
            <a:r>
              <a:rPr lang="en"/>
              <a:t>This understanding of interrelatedness and interdependence is something that indigenous cultures around the world have known and acted on for thousands of years</a:t>
            </a:r>
            <a:endParaRPr/>
          </a:p>
          <a:p>
            <a:pPr indent="-298450" lvl="0" marL="457200" rtl="0" algn="l">
              <a:spcBef>
                <a:spcPts val="0"/>
              </a:spcBef>
              <a:spcAft>
                <a:spcPts val="0"/>
              </a:spcAft>
              <a:buSzPts val="1100"/>
              <a:buChar char="●"/>
            </a:pPr>
            <a:r>
              <a:rPr lang="en"/>
              <a:t>Consider systems thinking another language you might learn to help you in your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www.linkedin.com/in/katymamen/" TargetMode="External"/><Relationship Id="rId4" Type="http://schemas.openxmlformats.org/officeDocument/2006/relationships/hyperlink" Target="https://www.linkedin.com/in/rachael-reichenbach/" TargetMode="External"/><Relationship Id="rId5" Type="http://schemas.openxmlformats.org/officeDocument/2006/relationships/hyperlink" Target="https://creativecommons.org/licenses/by-nc-nd/4.0/" TargetMode="External"/><Relationship Id="rId6" Type="http://schemas.openxmlformats.org/officeDocument/2006/relationships/hyperlink" Target="https://www.linkedin.com/in/josmcinty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Finding Your Leverage Point for Making Change</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lang="en"/>
              <a:t>Food Systems Leadership Network</a:t>
            </a:r>
            <a:endParaRPr/>
          </a:p>
          <a:p>
            <a:pPr indent="0" lvl="0" marL="0" rtl="0" algn="ctr">
              <a:spcBef>
                <a:spcPts val="0"/>
              </a:spcBef>
              <a:spcAft>
                <a:spcPts val="0"/>
              </a:spcAft>
              <a:buNone/>
            </a:pPr>
            <a:r>
              <a:rPr lang="en"/>
              <a:t> Feb 6,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Systems are All Around Us</a:t>
            </a:r>
            <a:endParaRPr/>
          </a:p>
        </p:txBody>
      </p:sp>
      <p:sp>
        <p:nvSpPr>
          <p:cNvPr id="112" name="Google Shape;112;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Clock-like systems</a:t>
            </a:r>
            <a:endParaRPr/>
          </a:p>
          <a:p>
            <a:pPr indent="-304800" lvl="0" marL="457200" rtl="0" algn="l">
              <a:spcBef>
                <a:spcPts val="1200"/>
              </a:spcBef>
              <a:spcAft>
                <a:spcPts val="0"/>
              </a:spcAft>
              <a:buSzPts val="1200"/>
              <a:buChar char="●"/>
            </a:pPr>
            <a:r>
              <a:rPr lang="en"/>
              <a:t>Complicated</a:t>
            </a:r>
            <a:endParaRPr/>
          </a:p>
          <a:p>
            <a:pPr indent="-304800" lvl="0" marL="457200" rtl="0" algn="l">
              <a:spcBef>
                <a:spcPts val="0"/>
              </a:spcBef>
              <a:spcAft>
                <a:spcPts val="0"/>
              </a:spcAft>
              <a:buSzPts val="1200"/>
              <a:buChar char="●"/>
            </a:pPr>
            <a:r>
              <a:rPr lang="en"/>
              <a:t>Bounded</a:t>
            </a:r>
            <a:endParaRPr/>
          </a:p>
          <a:p>
            <a:pPr indent="-304800" lvl="0" marL="457200" rtl="0" algn="l">
              <a:spcBef>
                <a:spcPts val="0"/>
              </a:spcBef>
              <a:spcAft>
                <a:spcPts val="0"/>
              </a:spcAft>
              <a:buSzPts val="1200"/>
              <a:buChar char="●"/>
            </a:pPr>
            <a:r>
              <a:rPr lang="en"/>
              <a:t>Solvable</a:t>
            </a:r>
            <a:endParaRPr/>
          </a:p>
          <a:p>
            <a:pPr indent="0" lvl="0" marL="0" rtl="0" algn="l">
              <a:spcBef>
                <a:spcPts val="1200"/>
              </a:spcBef>
              <a:spcAft>
                <a:spcPts val="0"/>
              </a:spcAft>
              <a:buNone/>
            </a:pPr>
            <a:r>
              <a:rPr lang="en"/>
              <a:t>Cloud-like systems</a:t>
            </a:r>
            <a:endParaRPr/>
          </a:p>
          <a:p>
            <a:pPr indent="-304800" lvl="0" marL="457200" rtl="0" algn="l">
              <a:spcBef>
                <a:spcPts val="1200"/>
              </a:spcBef>
              <a:spcAft>
                <a:spcPts val="0"/>
              </a:spcAft>
              <a:buSzPts val="1200"/>
              <a:buChar char="●"/>
            </a:pPr>
            <a:r>
              <a:rPr lang="en"/>
              <a:t>Unpredictable</a:t>
            </a:r>
            <a:endParaRPr/>
          </a:p>
          <a:p>
            <a:pPr indent="-304800" lvl="0" marL="457200" rtl="0" algn="l">
              <a:spcBef>
                <a:spcPts val="0"/>
              </a:spcBef>
              <a:spcAft>
                <a:spcPts val="0"/>
              </a:spcAft>
              <a:buSzPts val="1200"/>
              <a:buChar char="●"/>
            </a:pPr>
            <a:r>
              <a:rPr lang="en"/>
              <a:t>Hard to control</a:t>
            </a:r>
            <a:endParaRPr/>
          </a:p>
          <a:p>
            <a:pPr indent="-304800" lvl="0" marL="457200" rtl="0" algn="l">
              <a:spcBef>
                <a:spcPts val="0"/>
              </a:spcBef>
              <a:spcAft>
                <a:spcPts val="0"/>
              </a:spcAft>
              <a:buSzPts val="1200"/>
              <a:buChar char="●"/>
            </a:pPr>
            <a:r>
              <a:rPr lang="en"/>
              <a:t>Evolving</a:t>
            </a:r>
            <a:endParaRPr/>
          </a:p>
          <a:p>
            <a:pPr indent="-304800" lvl="0" marL="457200" rtl="0" algn="l">
              <a:spcBef>
                <a:spcPts val="0"/>
              </a:spcBef>
              <a:spcAft>
                <a:spcPts val="0"/>
              </a:spcAft>
              <a:buSzPts val="1200"/>
              <a:buChar char="●"/>
            </a:pPr>
            <a:r>
              <a:rPr lang="en"/>
              <a:t>Worked on indirectly</a:t>
            </a:r>
            <a:endParaRPr/>
          </a:p>
          <a:p>
            <a:pPr indent="0" lvl="0" marL="0" rtl="0" algn="l">
              <a:spcBef>
                <a:spcPts val="1200"/>
              </a:spcBef>
              <a:spcAft>
                <a:spcPts val="0"/>
              </a:spcAft>
              <a:buNone/>
            </a:pPr>
            <a:r>
              <a:rPr lang="en"/>
              <a:t>Systems are not separate:</a:t>
            </a:r>
            <a:endParaRPr/>
          </a:p>
          <a:p>
            <a:pPr indent="0" lvl="0" marL="0" rtl="0" algn="l">
              <a:spcBef>
                <a:spcPts val="0"/>
              </a:spcBef>
              <a:spcAft>
                <a:spcPts val="0"/>
              </a:spcAft>
              <a:buNone/>
            </a:pPr>
            <a:r>
              <a:rPr lang="en"/>
              <a:t>we draw the boundaries</a:t>
            </a:r>
            <a:endParaRPr/>
          </a:p>
        </p:txBody>
      </p:sp>
      <p:pic>
        <p:nvPicPr>
          <p:cNvPr id="113" name="Google Shape;113;p22"/>
          <p:cNvPicPr preferRelativeResize="0"/>
          <p:nvPr/>
        </p:nvPicPr>
        <p:blipFill>
          <a:blip r:embed="rId3">
            <a:alphaModFix/>
          </a:blip>
          <a:stretch>
            <a:fillRect/>
          </a:stretch>
        </p:blipFill>
        <p:spPr>
          <a:xfrm>
            <a:off x="3245225" y="555600"/>
            <a:ext cx="5719501" cy="44069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BDBF7"/>
            </a:gs>
            <a:gs pos="15000">
              <a:srgbClr val="9BDBF7"/>
            </a:gs>
            <a:gs pos="34000">
              <a:srgbClr val="ACE0F8"/>
            </a:gs>
            <a:gs pos="62000">
              <a:srgbClr val="C7E8FA"/>
            </a:gs>
            <a:gs pos="100000">
              <a:srgbClr val="C7E8FA"/>
            </a:gs>
          </a:gsLst>
          <a:lin ang="5400012" scaled="0"/>
        </a:grad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228600" y="232025"/>
            <a:ext cx="7400400" cy="561300"/>
          </a:xfrm>
          <a:prstGeom prst="rect">
            <a:avLst/>
          </a:prstGeom>
          <a:noFill/>
          <a:ln>
            <a:noFill/>
          </a:ln>
        </p:spPr>
        <p:txBody>
          <a:bodyPr anchorCtr="0" anchor="t" bIns="34275" lIns="68575" spcFirstLastPara="1" rIns="0" wrap="square" tIns="34275">
            <a:normAutofit fontScale="90000"/>
          </a:bodyPr>
          <a:lstStyle/>
          <a:p>
            <a:pPr indent="0" lvl="0" marL="0" rtl="0" algn="l">
              <a:lnSpc>
                <a:spcPct val="90000"/>
              </a:lnSpc>
              <a:spcBef>
                <a:spcPts val="0"/>
              </a:spcBef>
              <a:spcAft>
                <a:spcPts val="0"/>
              </a:spcAft>
              <a:buClr>
                <a:schemeClr val="dk1"/>
              </a:buClr>
              <a:buSzPct val="67500"/>
              <a:buFont typeface="Helvetica Neue"/>
              <a:buNone/>
            </a:pPr>
            <a:r>
              <a:rPr lang="en"/>
              <a:t>Iceberg Model: look Underneath To Find Leverage </a:t>
            </a:r>
            <a:endParaRPr/>
          </a:p>
        </p:txBody>
      </p:sp>
      <p:grpSp>
        <p:nvGrpSpPr>
          <p:cNvPr id="120" name="Google Shape;120;p23"/>
          <p:cNvGrpSpPr/>
          <p:nvPr/>
        </p:nvGrpSpPr>
        <p:grpSpPr>
          <a:xfrm>
            <a:off x="3276971" y="945002"/>
            <a:ext cx="5543881" cy="735776"/>
            <a:chOff x="8921977" y="1466725"/>
            <a:chExt cx="2937000" cy="1290156"/>
          </a:xfrm>
        </p:grpSpPr>
        <p:sp>
          <p:nvSpPr>
            <p:cNvPr id="121" name="Google Shape;121;p23"/>
            <p:cNvSpPr txBox="1"/>
            <p:nvPr/>
          </p:nvSpPr>
          <p:spPr>
            <a:xfrm>
              <a:off x="8921977" y="1466725"/>
              <a:ext cx="2937000" cy="461700"/>
            </a:xfrm>
            <a:prstGeom prst="rect">
              <a:avLst/>
            </a:prstGeom>
            <a:noFill/>
            <a:ln>
              <a:noFill/>
            </a:ln>
          </p:spPr>
          <p:txBody>
            <a:bodyPr anchorCtr="0" anchor="b" bIns="34275" lIns="0" spcFirstLastPara="1" rIns="0" wrap="square" tIns="34275">
              <a:noAutofit/>
            </a:bodyPr>
            <a:lstStyle/>
            <a:p>
              <a:pPr indent="0" lvl="0" marL="0" marR="0" rtl="0" algn="l">
                <a:lnSpc>
                  <a:spcPct val="100000"/>
                </a:lnSpc>
                <a:spcBef>
                  <a:spcPts val="0"/>
                </a:spcBef>
                <a:spcAft>
                  <a:spcPts val="0"/>
                </a:spcAft>
                <a:buClr>
                  <a:srgbClr val="000000"/>
                </a:buClr>
                <a:buSzPts val="1800"/>
                <a:buFont typeface="Calibri"/>
                <a:buNone/>
              </a:pPr>
              <a:r>
                <a:rPr b="1" lang="en" sz="1800">
                  <a:latin typeface="Calibri"/>
                  <a:ea typeface="Calibri"/>
                  <a:cs typeface="Calibri"/>
                  <a:sym typeface="Calibri"/>
                </a:rPr>
                <a:t>Events</a:t>
              </a:r>
              <a:endParaRPr sz="1100"/>
            </a:p>
          </p:txBody>
        </p:sp>
        <p:sp>
          <p:nvSpPr>
            <p:cNvPr id="122" name="Google Shape;122;p23"/>
            <p:cNvSpPr txBox="1"/>
            <p:nvPr/>
          </p:nvSpPr>
          <p:spPr>
            <a:xfrm>
              <a:off x="8929772" y="1925881"/>
              <a:ext cx="2929200" cy="831000"/>
            </a:xfrm>
            <a:prstGeom prst="rect">
              <a:avLst/>
            </a:prstGeom>
            <a:noFill/>
            <a:ln>
              <a:noFill/>
            </a:ln>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595959"/>
                </a:buClr>
                <a:buSzPts val="900"/>
                <a:buFont typeface="Calibri"/>
                <a:buNone/>
              </a:pPr>
              <a:r>
                <a:rPr lang="en">
                  <a:solidFill>
                    <a:srgbClr val="595959"/>
                  </a:solidFill>
                  <a:latin typeface="Calibri"/>
                  <a:ea typeface="Calibri"/>
                  <a:cs typeface="Calibri"/>
                  <a:sym typeface="Calibri"/>
                </a:rPr>
                <a:t>What</a:t>
              </a:r>
              <a:r>
                <a:rPr lang="en">
                  <a:solidFill>
                    <a:srgbClr val="595959"/>
                  </a:solidFill>
                  <a:latin typeface="Calibri"/>
                  <a:ea typeface="Calibri"/>
                  <a:cs typeface="Calibri"/>
                  <a:sym typeface="Calibri"/>
                </a:rPr>
                <a:t> we see day to day, on the news, and in our communities.</a:t>
              </a:r>
              <a:r>
                <a:rPr b="0" i="0" lang="en" u="none" cap="none" strike="noStrike">
                  <a:solidFill>
                    <a:srgbClr val="595959"/>
                  </a:solidFill>
                  <a:latin typeface="Calibri"/>
                  <a:ea typeface="Calibri"/>
                  <a:cs typeface="Calibri"/>
                  <a:sym typeface="Calibri"/>
                </a:rPr>
                <a:t> </a:t>
              </a:r>
              <a:endParaRPr b="0" i="0" u="none" cap="none" strike="noStrike">
                <a:solidFill>
                  <a:srgbClr val="595959"/>
                </a:solidFill>
                <a:latin typeface="Calibri"/>
                <a:ea typeface="Calibri"/>
                <a:cs typeface="Calibri"/>
                <a:sym typeface="Calibri"/>
              </a:endParaRPr>
            </a:p>
          </p:txBody>
        </p:sp>
      </p:grpSp>
      <p:grpSp>
        <p:nvGrpSpPr>
          <p:cNvPr id="123" name="Google Shape;123;p23"/>
          <p:cNvGrpSpPr/>
          <p:nvPr/>
        </p:nvGrpSpPr>
        <p:grpSpPr>
          <a:xfrm>
            <a:off x="3262268" y="1693081"/>
            <a:ext cx="5543881" cy="690648"/>
            <a:chOff x="8921977" y="1466725"/>
            <a:chExt cx="2937000" cy="920864"/>
          </a:xfrm>
        </p:grpSpPr>
        <p:sp>
          <p:nvSpPr>
            <p:cNvPr id="124" name="Google Shape;124;p23"/>
            <p:cNvSpPr txBox="1"/>
            <p:nvPr/>
          </p:nvSpPr>
          <p:spPr>
            <a:xfrm>
              <a:off x="8921977" y="1466725"/>
              <a:ext cx="2937000" cy="461700"/>
            </a:xfrm>
            <a:prstGeom prst="rect">
              <a:avLst/>
            </a:prstGeom>
            <a:noFill/>
            <a:ln>
              <a:noFill/>
            </a:ln>
          </p:spPr>
          <p:txBody>
            <a:bodyPr anchorCtr="0" anchor="b" bIns="34275" lIns="0" spcFirstLastPara="1" rIns="0" wrap="square" tIns="34275">
              <a:noAutofit/>
            </a:bodyPr>
            <a:lstStyle/>
            <a:p>
              <a:pPr indent="0" lvl="0" marL="0" marR="0" rtl="0" algn="l">
                <a:lnSpc>
                  <a:spcPct val="100000"/>
                </a:lnSpc>
                <a:spcBef>
                  <a:spcPts val="0"/>
                </a:spcBef>
                <a:spcAft>
                  <a:spcPts val="0"/>
                </a:spcAft>
                <a:buClr>
                  <a:srgbClr val="000000"/>
                </a:buClr>
                <a:buSzPts val="1800"/>
                <a:buFont typeface="Calibri"/>
                <a:buNone/>
              </a:pPr>
              <a:r>
                <a:rPr b="1" lang="en" sz="1800">
                  <a:latin typeface="Calibri"/>
                  <a:ea typeface="Calibri"/>
                  <a:cs typeface="Calibri"/>
                  <a:sym typeface="Calibri"/>
                </a:rPr>
                <a:t>Patterns of Behavior</a:t>
              </a:r>
              <a:endParaRPr sz="1100"/>
            </a:p>
          </p:txBody>
        </p:sp>
        <p:sp>
          <p:nvSpPr>
            <p:cNvPr id="125" name="Google Shape;125;p23"/>
            <p:cNvSpPr txBox="1"/>
            <p:nvPr/>
          </p:nvSpPr>
          <p:spPr>
            <a:xfrm>
              <a:off x="8929767" y="1925889"/>
              <a:ext cx="2929200" cy="461700"/>
            </a:xfrm>
            <a:prstGeom prst="rect">
              <a:avLst/>
            </a:prstGeom>
            <a:noFill/>
            <a:ln>
              <a:noFill/>
            </a:ln>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595959"/>
                </a:buClr>
                <a:buSzPts val="900"/>
                <a:buFont typeface="Calibri"/>
                <a:buNone/>
              </a:pPr>
              <a:r>
                <a:rPr lang="en">
                  <a:solidFill>
                    <a:srgbClr val="595959"/>
                  </a:solidFill>
                  <a:latin typeface="Calibri"/>
                  <a:ea typeface="Calibri"/>
                  <a:cs typeface="Calibri"/>
                  <a:sym typeface="Calibri"/>
                </a:rPr>
                <a:t>The trends over time. Things we capture in statistics and histories.</a:t>
              </a:r>
              <a:endParaRPr b="0" i="0" u="none" cap="none" strike="noStrike">
                <a:solidFill>
                  <a:srgbClr val="595959"/>
                </a:solidFill>
                <a:latin typeface="Calibri"/>
                <a:ea typeface="Calibri"/>
                <a:cs typeface="Calibri"/>
                <a:sym typeface="Calibri"/>
              </a:endParaRPr>
            </a:p>
          </p:txBody>
        </p:sp>
      </p:grpSp>
      <p:sp>
        <p:nvSpPr>
          <p:cNvPr id="126" name="Google Shape;126;p23"/>
          <p:cNvSpPr txBox="1"/>
          <p:nvPr/>
        </p:nvSpPr>
        <p:spPr>
          <a:xfrm>
            <a:off x="3262577" y="2574858"/>
            <a:ext cx="5544300" cy="346200"/>
          </a:xfrm>
          <a:prstGeom prst="rect">
            <a:avLst/>
          </a:prstGeom>
          <a:noFill/>
          <a:ln>
            <a:noFill/>
          </a:ln>
        </p:spPr>
        <p:txBody>
          <a:bodyPr anchorCtr="0" anchor="b" bIns="34275" lIns="0" spcFirstLastPara="1" rIns="0" wrap="square" tIns="34275">
            <a:noAutofit/>
          </a:bodyPr>
          <a:lstStyle/>
          <a:p>
            <a:pPr indent="0" lvl="0" marL="0" marR="0" rtl="0" algn="l">
              <a:lnSpc>
                <a:spcPct val="100000"/>
              </a:lnSpc>
              <a:spcBef>
                <a:spcPts val="0"/>
              </a:spcBef>
              <a:spcAft>
                <a:spcPts val="0"/>
              </a:spcAft>
              <a:buClr>
                <a:srgbClr val="000000"/>
              </a:buClr>
              <a:buSzPts val="1800"/>
              <a:buFont typeface="Calibri"/>
              <a:buNone/>
            </a:pPr>
            <a:r>
              <a:rPr b="1" lang="en" sz="1800">
                <a:latin typeface="Calibri"/>
                <a:ea typeface="Calibri"/>
                <a:cs typeface="Calibri"/>
                <a:sym typeface="Calibri"/>
              </a:rPr>
              <a:t>Systems Structures</a:t>
            </a:r>
            <a:endParaRPr sz="1100"/>
          </a:p>
        </p:txBody>
      </p:sp>
      <p:sp>
        <p:nvSpPr>
          <p:cNvPr id="127" name="Google Shape;127;p23"/>
          <p:cNvSpPr txBox="1"/>
          <p:nvPr/>
        </p:nvSpPr>
        <p:spPr>
          <a:xfrm>
            <a:off x="3277280" y="2919228"/>
            <a:ext cx="5529300" cy="509100"/>
          </a:xfrm>
          <a:prstGeom prst="rect">
            <a:avLst/>
          </a:prstGeom>
          <a:noFill/>
          <a:ln>
            <a:noFill/>
          </a:ln>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595959"/>
              </a:buClr>
              <a:buSzPts val="900"/>
              <a:buFont typeface="Calibri"/>
              <a:buNone/>
            </a:pPr>
            <a:r>
              <a:rPr lang="en">
                <a:solidFill>
                  <a:srgbClr val="595959"/>
                </a:solidFill>
                <a:latin typeface="Calibri"/>
                <a:ea typeface="Calibri"/>
                <a:cs typeface="Calibri"/>
                <a:sym typeface="Calibri"/>
              </a:rPr>
              <a:t>How the parts of the systems are related? What drives the patterns. Where we see feedback loops.</a:t>
            </a:r>
            <a:endParaRPr b="0" i="0" u="none" cap="none" strike="noStrike">
              <a:solidFill>
                <a:srgbClr val="595959"/>
              </a:solidFill>
              <a:latin typeface="Calibri"/>
              <a:ea typeface="Calibri"/>
              <a:cs typeface="Calibri"/>
              <a:sym typeface="Calibri"/>
            </a:endParaRPr>
          </a:p>
        </p:txBody>
      </p:sp>
      <p:cxnSp>
        <p:nvCxnSpPr>
          <p:cNvPr id="128" name="Google Shape;128;p23"/>
          <p:cNvCxnSpPr/>
          <p:nvPr/>
        </p:nvCxnSpPr>
        <p:spPr>
          <a:xfrm rot="10800000">
            <a:off x="2826550" y="944994"/>
            <a:ext cx="0" cy="8697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129" name="Google Shape;129;p23"/>
          <p:cNvCxnSpPr/>
          <p:nvPr/>
        </p:nvCxnSpPr>
        <p:spPr>
          <a:xfrm rot="10800000">
            <a:off x="2826550" y="1921613"/>
            <a:ext cx="0" cy="2636100"/>
          </a:xfrm>
          <a:prstGeom prst="straightConnector1">
            <a:avLst/>
          </a:prstGeom>
          <a:noFill/>
          <a:ln cap="flat" cmpd="sng" w="9525">
            <a:solidFill>
              <a:schemeClr val="accent1"/>
            </a:solidFill>
            <a:prstDash val="solid"/>
            <a:miter lim="800000"/>
            <a:headEnd len="med" w="med" type="triangle"/>
            <a:tailEnd len="med" w="med" type="triangle"/>
          </a:ln>
        </p:spPr>
      </p:cxnSp>
      <p:grpSp>
        <p:nvGrpSpPr>
          <p:cNvPr id="130" name="Google Shape;130;p23"/>
          <p:cNvGrpSpPr/>
          <p:nvPr/>
        </p:nvGrpSpPr>
        <p:grpSpPr>
          <a:xfrm>
            <a:off x="479450" y="800662"/>
            <a:ext cx="2097484" cy="3542177"/>
            <a:chOff x="4500067" y="1639644"/>
            <a:chExt cx="2796645" cy="4722902"/>
          </a:xfrm>
        </p:grpSpPr>
        <p:sp>
          <p:nvSpPr>
            <p:cNvPr id="131" name="Google Shape;131;p23"/>
            <p:cNvSpPr/>
            <p:nvPr/>
          </p:nvSpPr>
          <p:spPr>
            <a:xfrm>
              <a:off x="4506204" y="1639644"/>
              <a:ext cx="2790491" cy="1606481"/>
            </a:xfrm>
            <a:custGeom>
              <a:rect b="b" l="l" r="r" t="t"/>
              <a:pathLst>
                <a:path extrusionOk="0" h="23761" w="21527">
                  <a:moveTo>
                    <a:pt x="21125" y="19722"/>
                  </a:moveTo>
                  <a:lnTo>
                    <a:pt x="20603" y="19290"/>
                  </a:lnTo>
                  <a:lnTo>
                    <a:pt x="20267" y="18170"/>
                  </a:lnTo>
                  <a:lnTo>
                    <a:pt x="19965" y="18638"/>
                  </a:lnTo>
                  <a:lnTo>
                    <a:pt x="19527" y="18422"/>
                  </a:lnTo>
                  <a:lnTo>
                    <a:pt x="18739" y="17123"/>
                  </a:lnTo>
                  <a:lnTo>
                    <a:pt x="18655" y="16076"/>
                  </a:lnTo>
                  <a:lnTo>
                    <a:pt x="17396" y="16618"/>
                  </a:lnTo>
                  <a:cubicBezTo>
                    <a:pt x="17346" y="16136"/>
                    <a:pt x="17295" y="15653"/>
                    <a:pt x="17245" y="15171"/>
                  </a:cubicBezTo>
                  <a:lnTo>
                    <a:pt x="16957" y="15135"/>
                  </a:lnTo>
                  <a:lnTo>
                    <a:pt x="16404" y="15787"/>
                  </a:lnTo>
                  <a:lnTo>
                    <a:pt x="15647" y="15103"/>
                  </a:lnTo>
                  <a:lnTo>
                    <a:pt x="15497" y="14051"/>
                  </a:lnTo>
                  <a:cubicBezTo>
                    <a:pt x="15407" y="13811"/>
                    <a:pt x="15318" y="13570"/>
                    <a:pt x="15228" y="13330"/>
                  </a:cubicBezTo>
                  <a:lnTo>
                    <a:pt x="14507" y="12825"/>
                  </a:lnTo>
                  <a:lnTo>
                    <a:pt x="14507" y="11668"/>
                  </a:lnTo>
                  <a:lnTo>
                    <a:pt x="14036" y="11489"/>
                  </a:lnTo>
                  <a:cubicBezTo>
                    <a:pt x="14097" y="11163"/>
                    <a:pt x="14159" y="10837"/>
                    <a:pt x="14220" y="10511"/>
                  </a:cubicBezTo>
                  <a:lnTo>
                    <a:pt x="14052" y="9969"/>
                  </a:lnTo>
                  <a:cubicBezTo>
                    <a:pt x="14019" y="9741"/>
                    <a:pt x="13985" y="9513"/>
                    <a:pt x="13952" y="9285"/>
                  </a:cubicBezTo>
                  <a:lnTo>
                    <a:pt x="13650" y="9032"/>
                  </a:lnTo>
                  <a:lnTo>
                    <a:pt x="13650" y="8059"/>
                  </a:lnTo>
                  <a:lnTo>
                    <a:pt x="12793" y="8022"/>
                  </a:lnTo>
                  <a:cubicBezTo>
                    <a:pt x="12659" y="7396"/>
                    <a:pt x="12524" y="6770"/>
                    <a:pt x="12390" y="6144"/>
                  </a:cubicBezTo>
                  <a:lnTo>
                    <a:pt x="11653" y="4652"/>
                  </a:lnTo>
                  <a:cubicBezTo>
                    <a:pt x="11714" y="4350"/>
                    <a:pt x="11774" y="4049"/>
                    <a:pt x="11835" y="3747"/>
                  </a:cubicBezTo>
                  <a:lnTo>
                    <a:pt x="11835" y="2783"/>
                  </a:lnTo>
                  <a:lnTo>
                    <a:pt x="11490" y="2783"/>
                  </a:lnTo>
                  <a:lnTo>
                    <a:pt x="11162" y="3003"/>
                  </a:lnTo>
                  <a:cubicBezTo>
                    <a:pt x="11140" y="2821"/>
                    <a:pt x="11119" y="2639"/>
                    <a:pt x="11097" y="2457"/>
                  </a:cubicBezTo>
                  <a:lnTo>
                    <a:pt x="10474" y="0"/>
                  </a:lnTo>
                  <a:lnTo>
                    <a:pt x="9988" y="1304"/>
                  </a:lnTo>
                  <a:lnTo>
                    <a:pt x="9385" y="1736"/>
                  </a:lnTo>
                  <a:lnTo>
                    <a:pt x="8510" y="3471"/>
                  </a:lnTo>
                  <a:lnTo>
                    <a:pt x="6832" y="6865"/>
                  </a:lnTo>
                  <a:lnTo>
                    <a:pt x="5840" y="9753"/>
                  </a:lnTo>
                  <a:lnTo>
                    <a:pt x="5421" y="9753"/>
                  </a:lnTo>
                  <a:lnTo>
                    <a:pt x="4647" y="10658"/>
                  </a:lnTo>
                  <a:lnTo>
                    <a:pt x="4497" y="12031"/>
                  </a:lnTo>
                  <a:lnTo>
                    <a:pt x="2918" y="12462"/>
                  </a:lnTo>
                  <a:lnTo>
                    <a:pt x="2329" y="15318"/>
                  </a:lnTo>
                  <a:lnTo>
                    <a:pt x="1287" y="16691"/>
                  </a:lnTo>
                  <a:lnTo>
                    <a:pt x="1287" y="18675"/>
                  </a:lnTo>
                  <a:lnTo>
                    <a:pt x="382" y="19759"/>
                  </a:lnTo>
                  <a:cubicBezTo>
                    <a:pt x="255" y="20467"/>
                    <a:pt x="127" y="21174"/>
                    <a:pt x="0" y="21882"/>
                  </a:cubicBezTo>
                  <a:lnTo>
                    <a:pt x="7561" y="23761"/>
                  </a:lnTo>
                  <a:lnTo>
                    <a:pt x="11441" y="21732"/>
                  </a:lnTo>
                  <a:cubicBezTo>
                    <a:pt x="13753" y="22408"/>
                    <a:pt x="15536" y="24099"/>
                    <a:pt x="18201" y="23423"/>
                  </a:cubicBezTo>
                  <a:lnTo>
                    <a:pt x="21527" y="21600"/>
                  </a:lnTo>
                  <a:lnTo>
                    <a:pt x="21125" y="19722"/>
                  </a:lnTo>
                  <a:close/>
                </a:path>
              </a:pathLst>
            </a:custGeom>
            <a:solidFill>
              <a:srgbClr val="FFFFF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2" name="Google Shape;132;p23"/>
            <p:cNvSpPr/>
            <p:nvPr/>
          </p:nvSpPr>
          <p:spPr>
            <a:xfrm>
              <a:off x="5924820" y="1825918"/>
              <a:ext cx="118908" cy="162972"/>
            </a:xfrm>
            <a:custGeom>
              <a:rect b="b" l="l" r="r" t="t"/>
              <a:pathLst>
                <a:path extrusionOk="0" h="21600" w="21600">
                  <a:moveTo>
                    <a:pt x="0" y="3456"/>
                  </a:moveTo>
                  <a:lnTo>
                    <a:pt x="13479" y="0"/>
                  </a:lnTo>
                  <a:lnTo>
                    <a:pt x="21600" y="0"/>
                  </a:lnTo>
                  <a:lnTo>
                    <a:pt x="21600" y="8640"/>
                  </a:lnTo>
                  <a:lnTo>
                    <a:pt x="14720" y="21600"/>
                  </a:lnTo>
                  <a:close/>
                </a:path>
              </a:pathLst>
            </a:custGeom>
            <a:solidFill>
              <a:srgbClr val="ADDFF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33" name="Google Shape;133;p23"/>
            <p:cNvSpPr/>
            <p:nvPr/>
          </p:nvSpPr>
          <p:spPr>
            <a:xfrm>
              <a:off x="4807195" y="2633094"/>
              <a:ext cx="342738" cy="319140"/>
            </a:xfrm>
            <a:custGeom>
              <a:rect b="b" l="l" r="r" t="t"/>
              <a:pathLst>
                <a:path extrusionOk="0" h="21600" w="21600">
                  <a:moveTo>
                    <a:pt x="0" y="18511"/>
                  </a:moveTo>
                  <a:lnTo>
                    <a:pt x="7689" y="7270"/>
                  </a:lnTo>
                  <a:lnTo>
                    <a:pt x="11720" y="7270"/>
                  </a:lnTo>
                  <a:lnTo>
                    <a:pt x="13539" y="2038"/>
                  </a:lnTo>
                  <a:lnTo>
                    <a:pt x="17198" y="0"/>
                  </a:lnTo>
                  <a:lnTo>
                    <a:pt x="19761" y="5295"/>
                  </a:lnTo>
                  <a:lnTo>
                    <a:pt x="19761" y="11893"/>
                  </a:lnTo>
                  <a:lnTo>
                    <a:pt x="21600" y="18511"/>
                  </a:lnTo>
                  <a:lnTo>
                    <a:pt x="17941" y="21600"/>
                  </a:lnTo>
                  <a:lnTo>
                    <a:pt x="15007" y="19163"/>
                  </a:lnTo>
                  <a:lnTo>
                    <a:pt x="7513" y="19835"/>
                  </a:lnTo>
                  <a:lnTo>
                    <a:pt x="5126" y="16515"/>
                  </a:lnTo>
                  <a:close/>
                </a:path>
              </a:pathLst>
            </a:custGeom>
            <a:solidFill>
              <a:srgbClr val="ADDFF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4" name="Google Shape;134;p23"/>
            <p:cNvSpPr/>
            <p:nvPr/>
          </p:nvSpPr>
          <p:spPr>
            <a:xfrm>
              <a:off x="5862732" y="2757272"/>
              <a:ext cx="60858" cy="110808"/>
            </a:xfrm>
            <a:custGeom>
              <a:rect b="b" l="l" r="r" t="t"/>
              <a:pathLst>
                <a:path extrusionOk="0" h="21600" w="21600">
                  <a:moveTo>
                    <a:pt x="0" y="21600"/>
                  </a:moveTo>
                  <a:lnTo>
                    <a:pt x="0" y="0"/>
                  </a:lnTo>
                  <a:lnTo>
                    <a:pt x="21600" y="10830"/>
                  </a:lnTo>
                  <a:lnTo>
                    <a:pt x="21600" y="21600"/>
                  </a:lnTo>
                  <a:close/>
                </a:path>
              </a:pathLst>
            </a:custGeom>
            <a:solidFill>
              <a:srgbClr val="B8E2F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5" name="Google Shape;135;p23"/>
            <p:cNvSpPr/>
            <p:nvPr/>
          </p:nvSpPr>
          <p:spPr>
            <a:xfrm>
              <a:off x="6017955" y="2788320"/>
              <a:ext cx="226638" cy="159570"/>
            </a:xfrm>
            <a:custGeom>
              <a:rect b="b" l="l" r="r" t="t"/>
              <a:pathLst>
                <a:path extrusionOk="0" h="21600" w="21600">
                  <a:moveTo>
                    <a:pt x="0" y="21600"/>
                  </a:moveTo>
                  <a:lnTo>
                    <a:pt x="3876" y="12313"/>
                  </a:lnTo>
                  <a:lnTo>
                    <a:pt x="5001" y="0"/>
                  </a:lnTo>
                  <a:lnTo>
                    <a:pt x="14114" y="6177"/>
                  </a:lnTo>
                  <a:lnTo>
                    <a:pt x="19647" y="4833"/>
                  </a:lnTo>
                  <a:lnTo>
                    <a:pt x="21600" y="21600"/>
                  </a:lnTo>
                  <a:lnTo>
                    <a:pt x="10800" y="16305"/>
                  </a:lnTo>
                  <a:close/>
                </a:path>
              </a:pathLst>
            </a:custGeom>
            <a:solidFill>
              <a:srgbClr val="B8E2F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 name="Google Shape;136;p23"/>
            <p:cNvSpPr/>
            <p:nvPr/>
          </p:nvSpPr>
          <p:spPr>
            <a:xfrm>
              <a:off x="5583322" y="2726227"/>
              <a:ext cx="162702" cy="224748"/>
            </a:xfrm>
            <a:custGeom>
              <a:rect b="b" l="l" r="r" t="t"/>
              <a:pathLst>
                <a:path extrusionOk="0" h="21600" w="21600">
                  <a:moveTo>
                    <a:pt x="0" y="18139"/>
                  </a:moveTo>
                  <a:lnTo>
                    <a:pt x="0" y="5012"/>
                  </a:lnTo>
                  <a:lnTo>
                    <a:pt x="5812" y="1551"/>
                  </a:lnTo>
                  <a:lnTo>
                    <a:pt x="17766" y="0"/>
                  </a:lnTo>
                  <a:lnTo>
                    <a:pt x="21600" y="5012"/>
                  </a:lnTo>
                  <a:lnTo>
                    <a:pt x="10800" y="21600"/>
                  </a:lnTo>
                  <a:lnTo>
                    <a:pt x="7337" y="15335"/>
                  </a:lnTo>
                  <a:close/>
                </a:path>
              </a:pathLst>
            </a:custGeom>
            <a:solidFill>
              <a:srgbClr val="90DAF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37" name="Google Shape;137;p23"/>
            <p:cNvSpPr/>
            <p:nvPr/>
          </p:nvSpPr>
          <p:spPr>
            <a:xfrm>
              <a:off x="5986913" y="2664137"/>
              <a:ext cx="295866" cy="129438"/>
            </a:xfrm>
            <a:custGeom>
              <a:rect b="b" l="l" r="r" t="t"/>
              <a:pathLst>
                <a:path extrusionOk="0" h="21600" w="21600">
                  <a:moveTo>
                    <a:pt x="0" y="15592"/>
                  </a:moveTo>
                  <a:lnTo>
                    <a:pt x="17588" y="0"/>
                  </a:lnTo>
                  <a:lnTo>
                    <a:pt x="21600" y="12898"/>
                  </a:lnTo>
                  <a:lnTo>
                    <a:pt x="21600" y="21600"/>
                  </a:lnTo>
                  <a:lnTo>
                    <a:pt x="11854" y="15592"/>
                  </a:lnTo>
                  <a:close/>
                </a:path>
              </a:pathLst>
            </a:custGeom>
            <a:solidFill>
              <a:srgbClr val="96D7F1"/>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 name="Google Shape;138;p23"/>
            <p:cNvSpPr/>
            <p:nvPr/>
          </p:nvSpPr>
          <p:spPr>
            <a:xfrm>
              <a:off x="6359452" y="2788320"/>
              <a:ext cx="339660" cy="270108"/>
            </a:xfrm>
            <a:custGeom>
              <a:rect b="b" l="l" r="r" t="t"/>
              <a:pathLst>
                <a:path extrusionOk="0" h="21600" w="21600">
                  <a:moveTo>
                    <a:pt x="0" y="9360"/>
                  </a:moveTo>
                  <a:lnTo>
                    <a:pt x="6456" y="1564"/>
                  </a:lnTo>
                  <a:lnTo>
                    <a:pt x="11254" y="0"/>
                  </a:lnTo>
                  <a:lnTo>
                    <a:pt x="16072" y="6381"/>
                  </a:lnTo>
                  <a:lnTo>
                    <a:pt x="18836" y="17702"/>
                  </a:lnTo>
                  <a:lnTo>
                    <a:pt x="21600" y="21600"/>
                  </a:lnTo>
                  <a:lnTo>
                    <a:pt x="9240" y="15617"/>
                  </a:lnTo>
                  <a:close/>
                </a:path>
              </a:pathLst>
            </a:custGeom>
            <a:solidFill>
              <a:srgbClr val="B8E2F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9" name="Google Shape;139;p23"/>
            <p:cNvSpPr/>
            <p:nvPr/>
          </p:nvSpPr>
          <p:spPr>
            <a:xfrm>
              <a:off x="6700950" y="2912501"/>
              <a:ext cx="284688" cy="120474"/>
            </a:xfrm>
            <a:custGeom>
              <a:rect b="b" l="l" r="r" t="t"/>
              <a:pathLst>
                <a:path extrusionOk="0" h="21600" w="21600">
                  <a:moveTo>
                    <a:pt x="0" y="7627"/>
                  </a:moveTo>
                  <a:lnTo>
                    <a:pt x="12555" y="0"/>
                  </a:lnTo>
                  <a:lnTo>
                    <a:pt x="21600" y="21600"/>
                  </a:lnTo>
                  <a:lnTo>
                    <a:pt x="13238" y="21600"/>
                  </a:lnTo>
                  <a:lnTo>
                    <a:pt x="11895" y="10800"/>
                  </a:lnTo>
                  <a:close/>
                </a:path>
              </a:pathLst>
            </a:custGeom>
            <a:solidFill>
              <a:srgbClr val="B8E2F5"/>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40" name="Google Shape;140;p23"/>
            <p:cNvSpPr/>
            <p:nvPr/>
          </p:nvSpPr>
          <p:spPr>
            <a:xfrm>
              <a:off x="5621513" y="1639644"/>
              <a:ext cx="1010214" cy="1086896"/>
            </a:xfrm>
            <a:custGeom>
              <a:rect b="b" l="l" r="r" t="t"/>
              <a:pathLst>
                <a:path extrusionOk="0" h="1086896" w="1010214">
                  <a:moveTo>
                    <a:pt x="241516" y="0"/>
                  </a:moveTo>
                  <a:lnTo>
                    <a:pt x="322240" y="166104"/>
                  </a:lnTo>
                  <a:lnTo>
                    <a:pt x="343987" y="261409"/>
                  </a:lnTo>
                  <a:lnTo>
                    <a:pt x="489907" y="415386"/>
                  </a:lnTo>
                  <a:lnTo>
                    <a:pt x="542055" y="542341"/>
                  </a:lnTo>
                  <a:lnTo>
                    <a:pt x="653178" y="544857"/>
                  </a:lnTo>
                  <a:lnTo>
                    <a:pt x="653178" y="610675"/>
                  </a:lnTo>
                  <a:lnTo>
                    <a:pt x="692324" y="627733"/>
                  </a:lnTo>
                  <a:lnTo>
                    <a:pt x="705326" y="673976"/>
                  </a:lnTo>
                  <a:lnTo>
                    <a:pt x="727074" y="710609"/>
                  </a:lnTo>
                  <a:lnTo>
                    <a:pt x="703175" y="776779"/>
                  </a:lnTo>
                  <a:lnTo>
                    <a:pt x="764349" y="788855"/>
                  </a:lnTo>
                  <a:lnTo>
                    <a:pt x="764349" y="867102"/>
                  </a:lnTo>
                  <a:lnTo>
                    <a:pt x="857794" y="901268"/>
                  </a:lnTo>
                  <a:lnTo>
                    <a:pt x="892543" y="949977"/>
                  </a:lnTo>
                  <a:lnTo>
                    <a:pt x="912093" y="1021079"/>
                  </a:lnTo>
                  <a:lnTo>
                    <a:pt x="1010214" y="1067322"/>
                  </a:lnTo>
                  <a:lnTo>
                    <a:pt x="870842" y="1086896"/>
                  </a:lnTo>
                  <a:lnTo>
                    <a:pt x="870842" y="1009606"/>
                  </a:lnTo>
                  <a:lnTo>
                    <a:pt x="778005" y="933825"/>
                  </a:lnTo>
                  <a:lnTo>
                    <a:pt x="647285" y="842546"/>
                  </a:lnTo>
                  <a:lnTo>
                    <a:pt x="628344" y="854975"/>
                  </a:lnTo>
                  <a:lnTo>
                    <a:pt x="627409" y="852143"/>
                  </a:lnTo>
                  <a:lnTo>
                    <a:pt x="447462" y="969234"/>
                  </a:lnTo>
                  <a:lnTo>
                    <a:pt x="340051" y="946254"/>
                  </a:lnTo>
                  <a:lnTo>
                    <a:pt x="274861" y="969234"/>
                  </a:lnTo>
                  <a:lnTo>
                    <a:pt x="186062" y="904035"/>
                  </a:lnTo>
                  <a:lnTo>
                    <a:pt x="139237" y="925280"/>
                  </a:lnTo>
                  <a:lnTo>
                    <a:pt x="135678" y="930403"/>
                  </a:lnTo>
                  <a:lnTo>
                    <a:pt x="120758" y="936945"/>
                  </a:lnTo>
                  <a:lnTo>
                    <a:pt x="78245" y="865542"/>
                  </a:lnTo>
                  <a:lnTo>
                    <a:pt x="55281" y="806869"/>
                  </a:lnTo>
                  <a:lnTo>
                    <a:pt x="0" y="832935"/>
                  </a:lnTo>
                  <a:lnTo>
                    <a:pt x="0" y="777684"/>
                  </a:lnTo>
                  <a:lnTo>
                    <a:pt x="84138" y="699438"/>
                  </a:lnTo>
                  <a:lnTo>
                    <a:pt x="136286" y="569061"/>
                  </a:lnTo>
                  <a:lnTo>
                    <a:pt x="84138" y="455138"/>
                  </a:lnTo>
                  <a:lnTo>
                    <a:pt x="153964" y="292456"/>
                  </a:lnTo>
                  <a:lnTo>
                    <a:pt x="216682" y="162078"/>
                  </a:lnTo>
                  <a:lnTo>
                    <a:pt x="191567" y="122930"/>
                  </a:lnTo>
                  <a:close/>
                </a:path>
              </a:pathLst>
            </a:custGeom>
            <a:solidFill>
              <a:srgbClr val="DFF3F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1" name="Google Shape;141;p23"/>
            <p:cNvSpPr/>
            <p:nvPr/>
          </p:nvSpPr>
          <p:spPr>
            <a:xfrm>
              <a:off x="5757599" y="2260548"/>
              <a:ext cx="492696" cy="348354"/>
            </a:xfrm>
            <a:custGeom>
              <a:rect b="b" l="l" r="r" t="t"/>
              <a:pathLst>
                <a:path extrusionOk="0" h="21600" w="21600">
                  <a:moveTo>
                    <a:pt x="19000" y="7874"/>
                  </a:moveTo>
                  <a:lnTo>
                    <a:pt x="17340" y="10492"/>
                  </a:lnTo>
                  <a:lnTo>
                    <a:pt x="14917" y="9087"/>
                  </a:lnTo>
                  <a:lnTo>
                    <a:pt x="13270" y="2811"/>
                  </a:lnTo>
                  <a:lnTo>
                    <a:pt x="10222" y="0"/>
                  </a:lnTo>
                  <a:lnTo>
                    <a:pt x="6084" y="5236"/>
                  </a:lnTo>
                  <a:lnTo>
                    <a:pt x="5254" y="11089"/>
                  </a:lnTo>
                  <a:lnTo>
                    <a:pt x="2572" y="13726"/>
                  </a:lnTo>
                  <a:lnTo>
                    <a:pt x="0" y="18963"/>
                  </a:lnTo>
                  <a:lnTo>
                    <a:pt x="2191" y="17557"/>
                  </a:lnTo>
                  <a:lnTo>
                    <a:pt x="6084" y="21600"/>
                  </a:lnTo>
                  <a:lnTo>
                    <a:pt x="8942" y="20175"/>
                  </a:lnTo>
                  <a:lnTo>
                    <a:pt x="13651" y="21600"/>
                  </a:lnTo>
                  <a:lnTo>
                    <a:pt x="21600" y="14284"/>
                  </a:lnTo>
                  <a:lnTo>
                    <a:pt x="20525" y="9684"/>
                  </a:lnTo>
                  <a:close/>
                </a:path>
              </a:pathLst>
            </a:custGeom>
            <a:solidFill>
              <a:srgbClr val="ADDFF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2" name="Google Shape;142;p23"/>
            <p:cNvSpPr/>
            <p:nvPr/>
          </p:nvSpPr>
          <p:spPr>
            <a:xfrm>
              <a:off x="4500067" y="2973222"/>
              <a:ext cx="2796645" cy="3389324"/>
            </a:xfrm>
            <a:custGeom>
              <a:rect b="b" l="l" r="r" t="t"/>
              <a:pathLst>
                <a:path extrusionOk="0" h="3389324" w="2796645">
                  <a:moveTo>
                    <a:pt x="1538936" y="0"/>
                  </a:moveTo>
                  <a:cubicBezTo>
                    <a:pt x="1563795" y="34314"/>
                    <a:pt x="1594155" y="63838"/>
                    <a:pt x="1628814" y="88826"/>
                  </a:cubicBezTo>
                  <a:lnTo>
                    <a:pt x="1700082" y="126788"/>
                  </a:lnTo>
                  <a:lnTo>
                    <a:pt x="1744479" y="150437"/>
                  </a:lnTo>
                  <a:cubicBezTo>
                    <a:pt x="1912680" y="215119"/>
                    <a:pt x="2130374" y="211293"/>
                    <a:pt x="2320473" y="155219"/>
                  </a:cubicBezTo>
                  <a:lnTo>
                    <a:pt x="2395518" y="126788"/>
                  </a:lnTo>
                  <a:lnTo>
                    <a:pt x="2456668" y="103621"/>
                  </a:lnTo>
                  <a:cubicBezTo>
                    <a:pt x="2499539" y="83326"/>
                    <a:pt x="2539480" y="60019"/>
                    <a:pt x="2575288" y="33955"/>
                  </a:cubicBezTo>
                  <a:cubicBezTo>
                    <a:pt x="2619677" y="58704"/>
                    <a:pt x="2665805" y="79485"/>
                    <a:pt x="2713229" y="96569"/>
                  </a:cubicBezTo>
                  <a:lnTo>
                    <a:pt x="2796645" y="119714"/>
                  </a:lnTo>
                  <a:lnTo>
                    <a:pt x="2796645" y="127025"/>
                  </a:lnTo>
                  <a:lnTo>
                    <a:pt x="2796645" y="182776"/>
                  </a:lnTo>
                  <a:lnTo>
                    <a:pt x="2767838" y="330549"/>
                  </a:lnTo>
                  <a:lnTo>
                    <a:pt x="2748564" y="429422"/>
                  </a:lnTo>
                  <a:lnTo>
                    <a:pt x="2630534" y="607405"/>
                  </a:lnTo>
                  <a:lnTo>
                    <a:pt x="2630534" y="933635"/>
                  </a:lnTo>
                  <a:lnTo>
                    <a:pt x="2619994" y="951127"/>
                  </a:lnTo>
                  <a:lnTo>
                    <a:pt x="2494938" y="1159066"/>
                  </a:lnTo>
                  <a:lnTo>
                    <a:pt x="2418550" y="1627420"/>
                  </a:lnTo>
                  <a:lnTo>
                    <a:pt x="2212943" y="1698701"/>
                  </a:lnTo>
                  <a:lnTo>
                    <a:pt x="2193423" y="1923913"/>
                  </a:lnTo>
                  <a:lnTo>
                    <a:pt x="2092832" y="2072378"/>
                  </a:lnTo>
                  <a:lnTo>
                    <a:pt x="2038176" y="2072378"/>
                  </a:lnTo>
                  <a:lnTo>
                    <a:pt x="1909346" y="2547074"/>
                  </a:lnTo>
                  <a:lnTo>
                    <a:pt x="1690856" y="3104638"/>
                  </a:lnTo>
                  <a:lnTo>
                    <a:pt x="1577251" y="3389324"/>
                  </a:lnTo>
                  <a:lnTo>
                    <a:pt x="1093553" y="2955954"/>
                  </a:lnTo>
                  <a:lnTo>
                    <a:pt x="1037336" y="2666677"/>
                  </a:lnTo>
                  <a:lnTo>
                    <a:pt x="992050" y="2432718"/>
                  </a:lnTo>
                  <a:lnTo>
                    <a:pt x="672578" y="2379804"/>
                  </a:lnTo>
                  <a:lnTo>
                    <a:pt x="705110" y="1963052"/>
                  </a:lnTo>
                  <a:lnTo>
                    <a:pt x="511735" y="1559200"/>
                  </a:lnTo>
                  <a:lnTo>
                    <a:pt x="501195" y="1537554"/>
                  </a:lnTo>
                  <a:lnTo>
                    <a:pt x="410493" y="1808902"/>
                  </a:lnTo>
                  <a:lnTo>
                    <a:pt x="329812" y="1369191"/>
                  </a:lnTo>
                  <a:lnTo>
                    <a:pt x="168969" y="1395867"/>
                  </a:lnTo>
                  <a:lnTo>
                    <a:pt x="200071" y="837428"/>
                  </a:lnTo>
                  <a:lnTo>
                    <a:pt x="116787" y="507043"/>
                  </a:lnTo>
                  <a:lnTo>
                    <a:pt x="106636" y="496329"/>
                  </a:lnTo>
                  <a:lnTo>
                    <a:pt x="49118" y="435981"/>
                  </a:lnTo>
                  <a:lnTo>
                    <a:pt x="31197" y="330549"/>
                  </a:lnTo>
                  <a:lnTo>
                    <a:pt x="0" y="147021"/>
                  </a:lnTo>
                  <a:lnTo>
                    <a:pt x="83760" y="130596"/>
                  </a:lnTo>
                  <a:lnTo>
                    <a:pt x="97392" y="126788"/>
                  </a:lnTo>
                  <a:lnTo>
                    <a:pt x="224384" y="91312"/>
                  </a:lnTo>
                  <a:cubicBezTo>
                    <a:pt x="352944" y="50150"/>
                    <a:pt x="440206" y="8117"/>
                    <a:pt x="440206" y="8117"/>
                  </a:cubicBezTo>
                  <a:cubicBezTo>
                    <a:pt x="440206" y="8117"/>
                    <a:pt x="467950" y="69578"/>
                    <a:pt x="582392" y="115674"/>
                  </a:cubicBezTo>
                  <a:lnTo>
                    <a:pt x="617474" y="126788"/>
                  </a:lnTo>
                  <a:lnTo>
                    <a:pt x="661933" y="140873"/>
                  </a:lnTo>
                  <a:cubicBezTo>
                    <a:pt x="722525" y="155624"/>
                    <a:pt x="798875" y="165458"/>
                    <a:pt x="894756" y="165458"/>
                  </a:cubicBezTo>
                  <a:cubicBezTo>
                    <a:pt x="990638" y="165458"/>
                    <a:pt x="1077827" y="155325"/>
                    <a:pt x="1154676" y="140126"/>
                  </a:cubicBezTo>
                  <a:lnTo>
                    <a:pt x="1209803" y="126788"/>
                  </a:lnTo>
                  <a:lnTo>
                    <a:pt x="1261991" y="114161"/>
                  </a:lnTo>
                  <a:cubicBezTo>
                    <a:pt x="1427239" y="66664"/>
                    <a:pt x="1522723" y="3334"/>
                    <a:pt x="1522723" y="3334"/>
                  </a:cubicBezTo>
                  <a:close/>
                </a:path>
              </a:pathLst>
            </a:custGeom>
            <a:solidFill>
              <a:srgbClr val="3EA3D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3" name="Google Shape;143;p23"/>
            <p:cNvSpPr/>
            <p:nvPr/>
          </p:nvSpPr>
          <p:spPr>
            <a:xfrm>
              <a:off x="5537901" y="3304181"/>
              <a:ext cx="1583010" cy="3057966"/>
            </a:xfrm>
            <a:custGeom>
              <a:rect b="b" l="l" r="r" t="t"/>
              <a:pathLst>
                <a:path extrusionOk="0" h="21600" w="21600">
                  <a:moveTo>
                    <a:pt x="17516" y="7094"/>
                  </a:moveTo>
                  <a:lnTo>
                    <a:pt x="14424" y="6186"/>
                  </a:lnTo>
                  <a:lnTo>
                    <a:pt x="12569" y="3467"/>
                  </a:lnTo>
                  <a:lnTo>
                    <a:pt x="9735" y="4745"/>
                  </a:lnTo>
                  <a:lnTo>
                    <a:pt x="6863" y="4000"/>
                  </a:lnTo>
                  <a:lnTo>
                    <a:pt x="6863" y="0"/>
                  </a:lnTo>
                  <a:lnTo>
                    <a:pt x="5240" y="4585"/>
                  </a:lnTo>
                  <a:lnTo>
                    <a:pt x="8964" y="7840"/>
                  </a:lnTo>
                  <a:lnTo>
                    <a:pt x="7316" y="11199"/>
                  </a:lnTo>
                  <a:lnTo>
                    <a:pt x="6863" y="9813"/>
                  </a:lnTo>
                  <a:lnTo>
                    <a:pt x="5240" y="11839"/>
                  </a:lnTo>
                  <a:lnTo>
                    <a:pt x="1872" y="10826"/>
                  </a:lnTo>
                  <a:lnTo>
                    <a:pt x="8" y="13280"/>
                  </a:lnTo>
                  <a:lnTo>
                    <a:pt x="1872" y="13708"/>
                  </a:lnTo>
                  <a:lnTo>
                    <a:pt x="0" y="16495"/>
                  </a:lnTo>
                  <a:lnTo>
                    <a:pt x="762" y="18539"/>
                  </a:lnTo>
                  <a:lnTo>
                    <a:pt x="7367" y="21600"/>
                  </a:lnTo>
                  <a:lnTo>
                    <a:pt x="8917" y="19589"/>
                  </a:lnTo>
                  <a:lnTo>
                    <a:pt x="11899" y="15651"/>
                  </a:lnTo>
                  <a:lnTo>
                    <a:pt x="13657" y="12298"/>
                  </a:lnTo>
                  <a:lnTo>
                    <a:pt x="14403" y="12298"/>
                  </a:lnTo>
                  <a:lnTo>
                    <a:pt x="15775" y="11252"/>
                  </a:lnTo>
                  <a:lnTo>
                    <a:pt x="16046" y="9660"/>
                  </a:lnTo>
                  <a:lnTo>
                    <a:pt x="18847" y="9155"/>
                  </a:lnTo>
                  <a:lnTo>
                    <a:pt x="19893" y="5846"/>
                  </a:lnTo>
                  <a:lnTo>
                    <a:pt x="21600" y="4377"/>
                  </a:lnTo>
                  <a:lnTo>
                    <a:pt x="17516" y="4960"/>
                  </a:lnTo>
                  <a:close/>
                </a:path>
              </a:pathLst>
            </a:custGeom>
            <a:solidFill>
              <a:srgbClr val="2083B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4" name="Google Shape;144;p23"/>
            <p:cNvSpPr/>
            <p:nvPr/>
          </p:nvSpPr>
          <p:spPr>
            <a:xfrm>
              <a:off x="4606544" y="3304181"/>
              <a:ext cx="455112" cy="1477116"/>
            </a:xfrm>
            <a:custGeom>
              <a:rect b="b" l="l" r="r" t="t"/>
              <a:pathLst>
                <a:path extrusionOk="0" h="21600" w="21600">
                  <a:moveTo>
                    <a:pt x="16576" y="5080"/>
                  </a:moveTo>
                  <a:lnTo>
                    <a:pt x="12642" y="0"/>
                  </a:lnTo>
                  <a:lnTo>
                    <a:pt x="0" y="2402"/>
                  </a:lnTo>
                  <a:lnTo>
                    <a:pt x="501" y="2560"/>
                  </a:lnTo>
                  <a:lnTo>
                    <a:pt x="4435" y="7391"/>
                  </a:lnTo>
                  <a:lnTo>
                    <a:pt x="2962" y="15558"/>
                  </a:lnTo>
                  <a:lnTo>
                    <a:pt x="10594" y="15172"/>
                  </a:lnTo>
                  <a:lnTo>
                    <a:pt x="14425" y="21600"/>
                  </a:lnTo>
                  <a:lnTo>
                    <a:pt x="18727" y="17632"/>
                  </a:lnTo>
                  <a:lnTo>
                    <a:pt x="19228" y="17955"/>
                  </a:lnTo>
                  <a:lnTo>
                    <a:pt x="21600" y="3509"/>
                  </a:lnTo>
                  <a:close/>
                </a:path>
              </a:pathLst>
            </a:custGeom>
            <a:solidFill>
              <a:srgbClr val="2F94C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5" name="Google Shape;145;p23"/>
            <p:cNvSpPr/>
            <p:nvPr/>
          </p:nvSpPr>
          <p:spPr>
            <a:xfrm>
              <a:off x="5364340" y="3757990"/>
              <a:ext cx="339336" cy="770202"/>
            </a:xfrm>
            <a:custGeom>
              <a:rect b="b" l="l" r="r" t="t"/>
              <a:pathLst>
                <a:path extrusionOk="0" h="21600" w="21600">
                  <a:moveTo>
                    <a:pt x="0" y="3596"/>
                  </a:moveTo>
                  <a:lnTo>
                    <a:pt x="11245" y="0"/>
                  </a:lnTo>
                  <a:lnTo>
                    <a:pt x="13102" y="6564"/>
                  </a:lnTo>
                  <a:lnTo>
                    <a:pt x="21600" y="4867"/>
                  </a:lnTo>
                  <a:lnTo>
                    <a:pt x="10790" y="21600"/>
                  </a:lnTo>
                  <a:close/>
                </a:path>
              </a:pathLst>
            </a:custGeom>
            <a:solidFill>
              <a:srgbClr val="44ADE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146" name="Google Shape;146;p23"/>
            <p:cNvSpPr/>
            <p:nvPr/>
          </p:nvSpPr>
          <p:spPr>
            <a:xfrm>
              <a:off x="6856178" y="3222951"/>
              <a:ext cx="266976" cy="264492"/>
            </a:xfrm>
            <a:custGeom>
              <a:rect b="b" l="l" r="r" t="t"/>
              <a:pathLst>
                <a:path extrusionOk="0" h="21600" w="21600">
                  <a:moveTo>
                    <a:pt x="5927" y="8645"/>
                  </a:moveTo>
                  <a:lnTo>
                    <a:pt x="0" y="21600"/>
                  </a:lnTo>
                  <a:lnTo>
                    <a:pt x="21600" y="11104"/>
                  </a:lnTo>
                  <a:lnTo>
                    <a:pt x="14492" y="0"/>
                  </a:lnTo>
                  <a:close/>
                </a:path>
              </a:pathLst>
            </a:custGeom>
            <a:solidFill>
              <a:srgbClr val="2083B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nvGrpSpPr>
            <p:cNvPr id="147" name="Google Shape;147;p23"/>
            <p:cNvGrpSpPr/>
            <p:nvPr/>
          </p:nvGrpSpPr>
          <p:grpSpPr>
            <a:xfrm>
              <a:off x="5347575" y="4761075"/>
              <a:ext cx="440379" cy="530049"/>
              <a:chOff x="3863481" y="3960327"/>
              <a:chExt cx="577850" cy="695510"/>
            </a:xfrm>
          </p:grpSpPr>
          <p:sp>
            <p:nvSpPr>
              <p:cNvPr id="148" name="Google Shape;148;p23"/>
              <p:cNvSpPr/>
              <p:nvPr/>
            </p:nvSpPr>
            <p:spPr>
              <a:xfrm>
                <a:off x="3872304" y="4017907"/>
                <a:ext cx="217488" cy="637929"/>
              </a:xfrm>
              <a:custGeom>
                <a:rect b="b" l="l" r="r" t="t"/>
                <a:pathLst>
                  <a:path extrusionOk="0" h="1684" w="546">
                    <a:moveTo>
                      <a:pt x="455" y="1684"/>
                    </a:moveTo>
                    <a:lnTo>
                      <a:pt x="36" y="136"/>
                    </a:lnTo>
                    <a:lnTo>
                      <a:pt x="0" y="0"/>
                    </a:lnTo>
                    <a:lnTo>
                      <a:pt x="546" y="509"/>
                    </a:lnTo>
                    <a:lnTo>
                      <a:pt x="455" y="1684"/>
                    </a:lnTo>
                    <a:close/>
                  </a:path>
                </a:pathLst>
              </a:custGeom>
              <a:solidFill>
                <a:srgbClr val="2083B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9" name="Google Shape;149;p23"/>
              <p:cNvSpPr/>
              <p:nvPr/>
            </p:nvSpPr>
            <p:spPr>
              <a:xfrm>
                <a:off x="4044456" y="4054274"/>
                <a:ext cx="396875" cy="601564"/>
              </a:xfrm>
              <a:custGeom>
                <a:rect b="b" l="l" r="r" t="t"/>
                <a:pathLst>
                  <a:path extrusionOk="0" h="1589" w="1002">
                    <a:moveTo>
                      <a:pt x="0" y="1589"/>
                    </a:moveTo>
                    <a:lnTo>
                      <a:pt x="91" y="414"/>
                    </a:lnTo>
                    <a:lnTo>
                      <a:pt x="1002" y="0"/>
                    </a:lnTo>
                    <a:lnTo>
                      <a:pt x="360" y="1572"/>
                    </a:lnTo>
                    <a:lnTo>
                      <a:pt x="0" y="1589"/>
                    </a:lnTo>
                    <a:close/>
                  </a:path>
                </a:pathLst>
              </a:custGeom>
              <a:solidFill>
                <a:srgbClr val="2083B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50" name="Google Shape;150;p23"/>
              <p:cNvSpPr/>
              <p:nvPr/>
            </p:nvSpPr>
            <p:spPr>
              <a:xfrm>
                <a:off x="3863481" y="3960327"/>
                <a:ext cx="577850" cy="250020"/>
              </a:xfrm>
              <a:custGeom>
                <a:rect b="b" l="l" r="r" t="t"/>
                <a:pathLst>
                  <a:path extrusionOk="0" h="661" w="1457">
                    <a:moveTo>
                      <a:pt x="546" y="661"/>
                    </a:moveTo>
                    <a:lnTo>
                      <a:pt x="546" y="661"/>
                    </a:lnTo>
                    <a:lnTo>
                      <a:pt x="0" y="152"/>
                    </a:lnTo>
                    <a:lnTo>
                      <a:pt x="119" y="138"/>
                    </a:lnTo>
                    <a:lnTo>
                      <a:pt x="1323" y="0"/>
                    </a:lnTo>
                    <a:lnTo>
                      <a:pt x="1457" y="247"/>
                    </a:lnTo>
                    <a:lnTo>
                      <a:pt x="546" y="661"/>
                    </a:lnTo>
                    <a:close/>
                  </a:path>
                </a:pathLst>
              </a:custGeom>
              <a:solidFill>
                <a:srgbClr val="44ADE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sp>
          <p:nvSpPr>
            <p:cNvPr id="151" name="Google Shape;151;p23"/>
            <p:cNvSpPr/>
            <p:nvPr/>
          </p:nvSpPr>
          <p:spPr>
            <a:xfrm>
              <a:off x="6199098" y="4516025"/>
              <a:ext cx="339336" cy="502578"/>
            </a:xfrm>
            <a:custGeom>
              <a:rect b="b" l="l" r="r" t="t"/>
              <a:pathLst>
                <a:path extrusionOk="0" h="21600" w="21600">
                  <a:moveTo>
                    <a:pt x="5927" y="8645"/>
                  </a:moveTo>
                  <a:lnTo>
                    <a:pt x="0" y="21600"/>
                  </a:lnTo>
                  <a:lnTo>
                    <a:pt x="21600" y="11104"/>
                  </a:lnTo>
                  <a:lnTo>
                    <a:pt x="14492" y="0"/>
                  </a:lnTo>
                  <a:close/>
                </a:path>
              </a:pathLst>
            </a:custGeom>
            <a:solidFill>
              <a:srgbClr val="44ADE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sp>
        <p:nvSpPr>
          <p:cNvPr id="152" name="Google Shape;152;p23"/>
          <p:cNvSpPr txBox="1"/>
          <p:nvPr/>
        </p:nvSpPr>
        <p:spPr>
          <a:xfrm>
            <a:off x="3262388" y="3512081"/>
            <a:ext cx="5544300" cy="346200"/>
          </a:xfrm>
          <a:prstGeom prst="rect">
            <a:avLst/>
          </a:prstGeom>
          <a:noFill/>
          <a:ln>
            <a:noFill/>
          </a:ln>
        </p:spPr>
        <p:txBody>
          <a:bodyPr anchorCtr="0" anchor="b" bIns="34275" lIns="0" spcFirstLastPara="1" rIns="0" wrap="square" tIns="34275">
            <a:noAutofit/>
          </a:bodyPr>
          <a:lstStyle/>
          <a:p>
            <a:pPr indent="0" lvl="0" marL="0" marR="0" rtl="0" algn="l">
              <a:lnSpc>
                <a:spcPct val="100000"/>
              </a:lnSpc>
              <a:spcBef>
                <a:spcPts val="0"/>
              </a:spcBef>
              <a:spcAft>
                <a:spcPts val="0"/>
              </a:spcAft>
              <a:buClr>
                <a:srgbClr val="000000"/>
              </a:buClr>
              <a:buSzPts val="1800"/>
              <a:buFont typeface="Calibri"/>
              <a:buNone/>
            </a:pPr>
            <a:r>
              <a:rPr b="1" lang="en" sz="1800">
                <a:latin typeface="Calibri"/>
                <a:ea typeface="Calibri"/>
                <a:cs typeface="Calibri"/>
                <a:sym typeface="Calibri"/>
              </a:rPr>
              <a:t>Mental Models</a:t>
            </a:r>
            <a:endParaRPr sz="1100"/>
          </a:p>
        </p:txBody>
      </p:sp>
      <p:sp>
        <p:nvSpPr>
          <p:cNvPr id="153" name="Google Shape;153;p23"/>
          <p:cNvSpPr txBox="1"/>
          <p:nvPr/>
        </p:nvSpPr>
        <p:spPr>
          <a:xfrm>
            <a:off x="3277280" y="3858276"/>
            <a:ext cx="5529300" cy="509100"/>
          </a:xfrm>
          <a:prstGeom prst="rect">
            <a:avLst/>
          </a:prstGeom>
          <a:noFill/>
          <a:ln>
            <a:noFill/>
          </a:ln>
        </p:spPr>
        <p:txBody>
          <a:bodyPr anchorCtr="0" anchor="t" bIns="34275" lIns="0" spcFirstLastPara="1" rIns="0" wrap="square" tIns="34275">
            <a:noAutofit/>
          </a:bodyPr>
          <a:lstStyle/>
          <a:p>
            <a:pPr indent="0" lvl="0" marL="0" marR="0" rtl="0" algn="just">
              <a:lnSpc>
                <a:spcPct val="100000"/>
              </a:lnSpc>
              <a:spcBef>
                <a:spcPts val="0"/>
              </a:spcBef>
              <a:spcAft>
                <a:spcPts val="0"/>
              </a:spcAft>
              <a:buClr>
                <a:srgbClr val="595959"/>
              </a:buClr>
              <a:buSzPts val="900"/>
              <a:buFont typeface="Calibri"/>
              <a:buNone/>
            </a:pPr>
            <a:r>
              <a:rPr lang="en">
                <a:solidFill>
                  <a:srgbClr val="595959"/>
                </a:solidFill>
                <a:latin typeface="Calibri"/>
                <a:ea typeface="Calibri"/>
                <a:cs typeface="Calibri"/>
                <a:sym typeface="Calibri"/>
              </a:rPr>
              <a:t>What values, assumptions, and beliefs shape the system. Where it originated.</a:t>
            </a:r>
            <a:endParaRPr b="0" i="0" u="none" cap="none" strike="noStrike">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04800" y="309350"/>
            <a:ext cx="8537700" cy="74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Leverage Points: Where we are Trying to Make Change</a:t>
            </a:r>
            <a:endParaRPr/>
          </a:p>
        </p:txBody>
      </p:sp>
      <p:grpSp>
        <p:nvGrpSpPr>
          <p:cNvPr id="159" name="Google Shape;159;p24"/>
          <p:cNvGrpSpPr/>
          <p:nvPr/>
        </p:nvGrpSpPr>
        <p:grpSpPr>
          <a:xfrm>
            <a:off x="1376025" y="2707350"/>
            <a:ext cx="5813763" cy="400200"/>
            <a:chOff x="1376025" y="2478750"/>
            <a:chExt cx="5813763" cy="400200"/>
          </a:xfrm>
        </p:grpSpPr>
        <p:sp>
          <p:nvSpPr>
            <p:cNvPr id="160" name="Google Shape;160;p24"/>
            <p:cNvSpPr txBox="1"/>
            <p:nvPr/>
          </p:nvSpPr>
          <p:spPr>
            <a:xfrm>
              <a:off x="1376025" y="2478750"/>
              <a:ext cx="10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Inflows</a:t>
              </a:r>
              <a:endParaRPr>
                <a:latin typeface="Source Code Pro"/>
                <a:ea typeface="Source Code Pro"/>
                <a:cs typeface="Source Code Pro"/>
                <a:sym typeface="Source Code Pro"/>
              </a:endParaRPr>
            </a:p>
          </p:txBody>
        </p:sp>
        <p:sp>
          <p:nvSpPr>
            <p:cNvPr id="161" name="Google Shape;161;p24"/>
            <p:cNvSpPr txBox="1"/>
            <p:nvPr/>
          </p:nvSpPr>
          <p:spPr>
            <a:xfrm>
              <a:off x="6113988" y="2478750"/>
              <a:ext cx="10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Outflows</a:t>
              </a:r>
              <a:endParaRPr>
                <a:latin typeface="Source Code Pro"/>
                <a:ea typeface="Source Code Pro"/>
                <a:cs typeface="Source Code Pro"/>
                <a:sym typeface="Source Code Pro"/>
              </a:endParaRPr>
            </a:p>
          </p:txBody>
        </p:sp>
        <p:sp>
          <p:nvSpPr>
            <p:cNvPr id="162" name="Google Shape;162;p24"/>
            <p:cNvSpPr txBox="1"/>
            <p:nvPr/>
          </p:nvSpPr>
          <p:spPr>
            <a:xfrm>
              <a:off x="3751775" y="2478750"/>
              <a:ext cx="10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Our Goal</a:t>
              </a:r>
              <a:endParaRPr>
                <a:latin typeface="Source Code Pro"/>
                <a:ea typeface="Source Code Pro"/>
                <a:cs typeface="Source Code Pro"/>
                <a:sym typeface="Source Code Pro"/>
              </a:endParaRPr>
            </a:p>
          </p:txBody>
        </p:sp>
      </p:grpSp>
      <p:grpSp>
        <p:nvGrpSpPr>
          <p:cNvPr id="163" name="Google Shape;163;p24"/>
          <p:cNvGrpSpPr/>
          <p:nvPr/>
        </p:nvGrpSpPr>
        <p:grpSpPr>
          <a:xfrm>
            <a:off x="1269769" y="1261044"/>
            <a:ext cx="5998782" cy="1231154"/>
            <a:chOff x="1269769" y="1261044"/>
            <a:chExt cx="5998782" cy="1231154"/>
          </a:xfrm>
        </p:grpSpPr>
        <p:sp>
          <p:nvSpPr>
            <p:cNvPr id="164" name="Google Shape;164;p24"/>
            <p:cNvSpPr/>
            <p:nvPr/>
          </p:nvSpPr>
          <p:spPr>
            <a:xfrm>
              <a:off x="3092825" y="1349200"/>
              <a:ext cx="23937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Acres of land producing for local market</a:t>
              </a:r>
              <a:endParaRPr/>
            </a:p>
          </p:txBody>
        </p:sp>
        <p:sp>
          <p:nvSpPr>
            <p:cNvPr id="165" name="Google Shape;165;p24"/>
            <p:cNvSpPr/>
            <p:nvPr/>
          </p:nvSpPr>
          <p:spPr>
            <a:xfrm rot="1628340">
              <a:off x="1221849" y="1786527"/>
              <a:ext cx="1982240" cy="268342"/>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New acres</a:t>
              </a:r>
              <a:endParaRPr/>
            </a:p>
          </p:txBody>
        </p:sp>
        <p:sp>
          <p:nvSpPr>
            <p:cNvPr id="166" name="Google Shape;166;p24"/>
            <p:cNvSpPr/>
            <p:nvPr/>
          </p:nvSpPr>
          <p:spPr>
            <a:xfrm rot="-1787597">
              <a:off x="5350751" y="1735788"/>
              <a:ext cx="1982200" cy="268213"/>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Leaving</a:t>
              </a:r>
              <a:r>
                <a:rPr lang="en"/>
                <a:t> acres</a:t>
              </a:r>
              <a:endParaRPr/>
            </a:p>
          </p:txBody>
        </p:sp>
      </p:grpSp>
      <p:grpSp>
        <p:nvGrpSpPr>
          <p:cNvPr id="167" name="Google Shape;167;p24"/>
          <p:cNvGrpSpPr/>
          <p:nvPr/>
        </p:nvGrpSpPr>
        <p:grpSpPr>
          <a:xfrm>
            <a:off x="1269769" y="3371894"/>
            <a:ext cx="5998782" cy="1217704"/>
            <a:chOff x="1269769" y="3371894"/>
            <a:chExt cx="5998782" cy="1217704"/>
          </a:xfrm>
        </p:grpSpPr>
        <p:sp>
          <p:nvSpPr>
            <p:cNvPr id="168" name="Google Shape;168;p24"/>
            <p:cNvSpPr/>
            <p:nvPr/>
          </p:nvSpPr>
          <p:spPr>
            <a:xfrm>
              <a:off x="3099588" y="3446600"/>
              <a:ext cx="23937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of community members who are food insecure</a:t>
              </a:r>
              <a:endParaRPr/>
            </a:p>
          </p:txBody>
        </p:sp>
        <p:sp>
          <p:nvSpPr>
            <p:cNvPr id="169" name="Google Shape;169;p24"/>
            <p:cNvSpPr/>
            <p:nvPr/>
          </p:nvSpPr>
          <p:spPr>
            <a:xfrm rot="1628340">
              <a:off x="1221849" y="3883927"/>
              <a:ext cx="1982240" cy="268342"/>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Becoming insecure</a:t>
              </a:r>
              <a:endParaRPr/>
            </a:p>
          </p:txBody>
        </p:sp>
        <p:sp>
          <p:nvSpPr>
            <p:cNvPr id="170" name="Google Shape;170;p24"/>
            <p:cNvSpPr/>
            <p:nvPr/>
          </p:nvSpPr>
          <p:spPr>
            <a:xfrm rot="-1787597">
              <a:off x="5350751" y="3846638"/>
              <a:ext cx="1982200" cy="268213"/>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Leaving insecurity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Seven Principles for Leverage Point Thinking</a:t>
            </a:r>
            <a:endParaRPr/>
          </a:p>
        </p:txBody>
      </p:sp>
      <p:sp>
        <p:nvSpPr>
          <p:cNvPr id="176" name="Google Shape;176;p2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All systems have multiple leverage points</a:t>
            </a:r>
            <a:endParaRPr/>
          </a:p>
          <a:p>
            <a:pPr indent="-342900" lvl="0" marL="457200" rtl="0" algn="l">
              <a:spcBef>
                <a:spcPts val="0"/>
              </a:spcBef>
              <a:spcAft>
                <a:spcPts val="0"/>
              </a:spcAft>
              <a:buClr>
                <a:schemeClr val="accent4"/>
              </a:buClr>
              <a:buSzPts val="1800"/>
              <a:buAutoNum type="arabicPeriod"/>
            </a:pPr>
            <a:r>
              <a:rPr lang="en">
                <a:solidFill>
                  <a:schemeClr val="accent4"/>
                </a:solidFill>
              </a:rPr>
              <a:t>There is no one ‘magic’ leverage point, only leverage points that we are more or less able to access</a:t>
            </a:r>
            <a:endParaRPr>
              <a:solidFill>
                <a:schemeClr val="accent4"/>
              </a:solidFill>
            </a:endParaRPr>
          </a:p>
          <a:p>
            <a:pPr indent="-342900" lvl="0" marL="457200" rtl="0" algn="l">
              <a:spcBef>
                <a:spcPts val="0"/>
              </a:spcBef>
              <a:spcAft>
                <a:spcPts val="0"/>
              </a:spcAft>
              <a:buSzPts val="1800"/>
              <a:buAutoNum type="arabicPeriod"/>
            </a:pPr>
            <a:r>
              <a:rPr lang="en"/>
              <a:t>Work on one leverage point often touches other leverage points</a:t>
            </a:r>
            <a:endParaRPr/>
          </a:p>
          <a:p>
            <a:pPr indent="-342900" lvl="0" marL="457200" rtl="0" algn="l">
              <a:spcBef>
                <a:spcPts val="0"/>
              </a:spcBef>
              <a:spcAft>
                <a:spcPts val="0"/>
              </a:spcAft>
              <a:buClr>
                <a:schemeClr val="accent4"/>
              </a:buClr>
              <a:buSzPts val="1800"/>
              <a:buAutoNum type="arabicPeriod"/>
            </a:pPr>
            <a:r>
              <a:rPr lang="en">
                <a:solidFill>
                  <a:schemeClr val="accent4"/>
                </a:solidFill>
              </a:rPr>
              <a:t>Find the leverage points that maximize your impact given your resources, influence, and power</a:t>
            </a:r>
            <a:endParaRPr>
              <a:solidFill>
                <a:schemeClr val="accent4"/>
              </a:solidFill>
            </a:endParaRPr>
          </a:p>
          <a:p>
            <a:pPr indent="-342900" lvl="0" marL="457200" rtl="0" algn="l">
              <a:spcBef>
                <a:spcPts val="0"/>
              </a:spcBef>
              <a:spcAft>
                <a:spcPts val="0"/>
              </a:spcAft>
              <a:buClr>
                <a:schemeClr val="accent2"/>
              </a:buClr>
              <a:buSzPts val="1800"/>
              <a:buAutoNum type="arabicPeriod"/>
            </a:pPr>
            <a:r>
              <a:rPr lang="en">
                <a:solidFill>
                  <a:schemeClr val="accent2"/>
                </a:solidFill>
              </a:rPr>
              <a:t>Be prepared for delays; even strong </a:t>
            </a:r>
            <a:r>
              <a:rPr lang="en">
                <a:solidFill>
                  <a:schemeClr val="accent2"/>
                </a:solidFill>
              </a:rPr>
              <a:t>leverage</a:t>
            </a:r>
            <a:r>
              <a:rPr lang="en">
                <a:solidFill>
                  <a:schemeClr val="accent2"/>
                </a:solidFill>
              </a:rPr>
              <a:t> points do not often create immediate change</a:t>
            </a:r>
            <a:endParaRPr>
              <a:solidFill>
                <a:schemeClr val="accent2"/>
              </a:solidFill>
            </a:endParaRPr>
          </a:p>
          <a:p>
            <a:pPr indent="-342900" lvl="0" marL="457200" rtl="0" algn="l">
              <a:spcBef>
                <a:spcPts val="0"/>
              </a:spcBef>
              <a:spcAft>
                <a:spcPts val="0"/>
              </a:spcAft>
              <a:buClr>
                <a:schemeClr val="accent4"/>
              </a:buClr>
              <a:buSzPts val="1800"/>
              <a:buAutoNum type="arabicPeriod"/>
            </a:pPr>
            <a:r>
              <a:rPr lang="en">
                <a:solidFill>
                  <a:schemeClr val="accent4"/>
                </a:solidFill>
              </a:rPr>
              <a:t>Learn, iterate, learn again. Grow as you experience leverage at work</a:t>
            </a:r>
            <a:endParaRPr>
              <a:solidFill>
                <a:schemeClr val="accent4"/>
              </a:solidFill>
            </a:endParaRPr>
          </a:p>
          <a:p>
            <a:pPr indent="-342900" lvl="0" marL="457200" rtl="0" algn="l">
              <a:spcBef>
                <a:spcPts val="0"/>
              </a:spcBef>
              <a:spcAft>
                <a:spcPts val="0"/>
              </a:spcAft>
              <a:buClr>
                <a:schemeClr val="accent2"/>
              </a:buClr>
              <a:buSzPts val="1800"/>
              <a:buAutoNum type="arabicPeriod"/>
            </a:pPr>
            <a:r>
              <a:rPr lang="en">
                <a:solidFill>
                  <a:schemeClr val="accent2"/>
                </a:solidFill>
              </a:rPr>
              <a:t>Watch for unintended consequences…</a:t>
            </a:r>
            <a:endParaRPr>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11700" y="1240275"/>
            <a:ext cx="8520600" cy="1981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About Power?</a:t>
            </a:r>
            <a:endParaRPr/>
          </a:p>
        </p:txBody>
      </p:sp>
      <p:sp>
        <p:nvSpPr>
          <p:cNvPr id="182" name="Google Shape;182;p26"/>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All Leverage Points Require Power to Move</a:t>
            </a:r>
            <a:endParaRPr/>
          </a:p>
        </p:txBody>
      </p:sp>
      <p:sp>
        <p:nvSpPr>
          <p:cNvPr id="188" name="Google Shape;188;p27"/>
          <p:cNvSpPr txBox="1"/>
          <p:nvPr>
            <p:ph idx="1" type="body"/>
          </p:nvPr>
        </p:nvSpPr>
        <p:spPr>
          <a:xfrm>
            <a:off x="311700" y="1228675"/>
            <a:ext cx="8520600" cy="3858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Power of all types is used to move a leverage point</a:t>
            </a:r>
            <a:endParaRPr/>
          </a:p>
          <a:p>
            <a:pPr indent="-317500" lvl="1" marL="914400" rtl="0" algn="l">
              <a:spcBef>
                <a:spcPts val="0"/>
              </a:spcBef>
              <a:spcAft>
                <a:spcPts val="0"/>
              </a:spcAft>
              <a:buSzPts val="1400"/>
              <a:buAutoNum type="alphaLcPeriod"/>
            </a:pPr>
            <a:r>
              <a:rPr lang="en"/>
              <a:t>The power of large meat-packing firms to dictate animal agriculture</a:t>
            </a:r>
            <a:endParaRPr/>
          </a:p>
          <a:p>
            <a:pPr indent="-317500" lvl="1" marL="914400" rtl="0" algn="l">
              <a:spcBef>
                <a:spcPts val="0"/>
              </a:spcBef>
              <a:spcAft>
                <a:spcPts val="0"/>
              </a:spcAft>
              <a:buSzPts val="1400"/>
              <a:buAutoNum type="alphaLcPeriod"/>
            </a:pPr>
            <a:r>
              <a:rPr lang="en"/>
              <a:t>The power of large seed companies to limit seed saving</a:t>
            </a:r>
            <a:endParaRPr/>
          </a:p>
          <a:p>
            <a:pPr indent="-317500" lvl="1" marL="914400" rtl="0" algn="l">
              <a:spcBef>
                <a:spcPts val="0"/>
              </a:spcBef>
              <a:spcAft>
                <a:spcPts val="0"/>
              </a:spcAft>
              <a:buSzPts val="1400"/>
              <a:buAutoNum type="alphaLcPeriod"/>
            </a:pPr>
            <a:r>
              <a:rPr lang="en"/>
              <a:t>The power of communities to demand local procurement</a:t>
            </a:r>
            <a:endParaRPr/>
          </a:p>
          <a:p>
            <a:pPr indent="-342900" lvl="0" marL="457200" rtl="0" algn="l">
              <a:spcBef>
                <a:spcPts val="0"/>
              </a:spcBef>
              <a:spcAft>
                <a:spcPts val="0"/>
              </a:spcAft>
              <a:buClr>
                <a:schemeClr val="accent4"/>
              </a:buClr>
              <a:buSzPts val="1800"/>
              <a:buAutoNum type="arabicPeriod"/>
            </a:pPr>
            <a:r>
              <a:rPr lang="en">
                <a:solidFill>
                  <a:schemeClr val="accent4"/>
                </a:solidFill>
              </a:rPr>
              <a:t>Potent leverage points can be used by actors to drive change in the direction they prefer</a:t>
            </a:r>
            <a:endParaRPr>
              <a:solidFill>
                <a:schemeClr val="accent4"/>
              </a:solidFill>
            </a:endParaRPr>
          </a:p>
          <a:p>
            <a:pPr indent="-317500" lvl="1" marL="914400" rtl="0" algn="l">
              <a:spcBef>
                <a:spcPts val="0"/>
              </a:spcBef>
              <a:spcAft>
                <a:spcPts val="0"/>
              </a:spcAft>
              <a:buClr>
                <a:schemeClr val="accent4"/>
              </a:buClr>
              <a:buSzPts val="1400"/>
              <a:buAutoNum type="alphaLcPeriod"/>
            </a:pPr>
            <a:r>
              <a:rPr lang="en">
                <a:solidFill>
                  <a:schemeClr val="accent4"/>
                </a:solidFill>
              </a:rPr>
              <a:t>Healthy eating public service announcements vs. fast food advertising</a:t>
            </a:r>
            <a:endParaRPr>
              <a:solidFill>
                <a:schemeClr val="accent4"/>
              </a:solidFill>
            </a:endParaRPr>
          </a:p>
          <a:p>
            <a:pPr indent="-317500" lvl="1" marL="914400" rtl="0" algn="l">
              <a:spcBef>
                <a:spcPts val="0"/>
              </a:spcBef>
              <a:spcAft>
                <a:spcPts val="0"/>
              </a:spcAft>
              <a:buClr>
                <a:schemeClr val="accent4"/>
              </a:buClr>
              <a:buSzPts val="1400"/>
              <a:buAutoNum type="alphaLcPeriod"/>
            </a:pPr>
            <a:r>
              <a:rPr lang="en">
                <a:solidFill>
                  <a:schemeClr val="accent4"/>
                </a:solidFill>
              </a:rPr>
              <a:t>Land tenure by/for BIPOC communities vs. lack of funding/TA or land resources provided</a:t>
            </a:r>
            <a:endParaRPr>
              <a:solidFill>
                <a:schemeClr val="accent4"/>
              </a:solidFill>
            </a:endParaRPr>
          </a:p>
          <a:p>
            <a:pPr indent="-342900" lvl="0" marL="457200" rtl="0" algn="l">
              <a:spcBef>
                <a:spcPts val="0"/>
              </a:spcBef>
              <a:spcAft>
                <a:spcPts val="0"/>
              </a:spcAft>
              <a:buSzPts val="1800"/>
              <a:buAutoNum type="arabicPeriod"/>
            </a:pPr>
            <a:r>
              <a:rPr lang="en"/>
              <a:t>Power is accountable to its source and pressuring the source can be powerful leverage</a:t>
            </a:r>
            <a:endParaRPr/>
          </a:p>
          <a:p>
            <a:pPr indent="-317500" lvl="1" marL="914400" rtl="0" algn="l">
              <a:spcBef>
                <a:spcPts val="0"/>
              </a:spcBef>
              <a:spcAft>
                <a:spcPts val="0"/>
              </a:spcAft>
              <a:buSzPts val="1400"/>
              <a:buAutoNum type="alphaLcPeriod"/>
            </a:pPr>
            <a:r>
              <a:rPr lang="en"/>
              <a:t>Corporations to shareholders</a:t>
            </a:r>
            <a:endParaRPr/>
          </a:p>
          <a:p>
            <a:pPr indent="-317500" lvl="1" marL="914400" rtl="0" algn="l">
              <a:spcBef>
                <a:spcPts val="0"/>
              </a:spcBef>
              <a:spcAft>
                <a:spcPts val="0"/>
              </a:spcAft>
              <a:buSzPts val="1400"/>
              <a:buAutoNum type="alphaLcPeriod"/>
            </a:pPr>
            <a:r>
              <a:rPr lang="en"/>
              <a:t>Politicians to their funders</a:t>
            </a:r>
            <a:endParaRPr/>
          </a:p>
          <a:p>
            <a:pPr indent="-317500" lvl="1" marL="914400" rtl="0" algn="l">
              <a:spcBef>
                <a:spcPts val="0"/>
              </a:spcBef>
              <a:spcAft>
                <a:spcPts val="0"/>
              </a:spcAft>
              <a:buSzPts val="1400"/>
              <a:buAutoNum type="alphaLcPeriod"/>
            </a:pPr>
            <a:r>
              <a:rPr lang="en"/>
              <a:t>Local NGOs to their communities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1000"/>
                                        <p:tgtEl>
                                          <p:spTgt spid="1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Effect filter="fade" transition="in">
                                      <p:cBhvr>
                                        <p:cTn dur="1000"/>
                                        <p:tgtEl>
                                          <p:spTgt spid="1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7" st="7"/>
                                            </p:txEl>
                                          </p:spTgt>
                                        </p:tgtEl>
                                        <p:attrNameLst>
                                          <p:attrName>style.visibility</p:attrName>
                                        </p:attrNameLst>
                                      </p:cBhvr>
                                      <p:to>
                                        <p:strVal val="visible"/>
                                      </p:to>
                                    </p:set>
                                    <p:animEffect filter="fade" transition="in">
                                      <p:cBhvr>
                                        <p:cTn dur="1000"/>
                                        <p:tgtEl>
                                          <p:spTgt spid="1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8" st="8"/>
                                            </p:txEl>
                                          </p:spTgt>
                                        </p:tgtEl>
                                        <p:attrNameLst>
                                          <p:attrName>style.visibility</p:attrName>
                                        </p:attrNameLst>
                                      </p:cBhvr>
                                      <p:to>
                                        <p:strVal val="visible"/>
                                      </p:to>
                                    </p:set>
                                    <p:animEffect filter="fade" transition="in">
                                      <p:cBhvr>
                                        <p:cTn dur="1000"/>
                                        <p:tgtEl>
                                          <p:spTgt spid="1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9" st="9"/>
                                            </p:txEl>
                                          </p:spTgt>
                                        </p:tgtEl>
                                        <p:attrNameLst>
                                          <p:attrName>style.visibility</p:attrName>
                                        </p:attrNameLst>
                                      </p:cBhvr>
                                      <p:to>
                                        <p:strVal val="visible"/>
                                      </p:to>
                                    </p:set>
                                    <p:animEffect filter="fade" transition="in">
                                      <p:cBhvr>
                                        <p:cTn dur="1000"/>
                                        <p:tgtEl>
                                          <p:spTgt spid="18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0" st="10"/>
                                            </p:txEl>
                                          </p:spTgt>
                                        </p:tgtEl>
                                        <p:attrNameLst>
                                          <p:attrName>style.visibility</p:attrName>
                                        </p:attrNameLst>
                                      </p:cBhvr>
                                      <p:to>
                                        <p:strVal val="visible"/>
                                      </p:to>
                                    </p:set>
                                    <p:animEffect filter="fade" transition="in">
                                      <p:cBhvr>
                                        <p:cTn dur="1000"/>
                                        <p:tgtEl>
                                          <p:spTgt spid="18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Leverage Points: Donella Meadows and Beyond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9"/>
          <p:cNvPicPr preferRelativeResize="0"/>
          <p:nvPr/>
        </p:nvPicPr>
        <p:blipFill rotWithShape="1">
          <a:blip r:embed="rId3">
            <a:alphaModFix/>
          </a:blip>
          <a:srcRect b="0" l="10256" r="11692" t="0"/>
          <a:stretch/>
        </p:blipFill>
        <p:spPr>
          <a:xfrm>
            <a:off x="1623150" y="-2600"/>
            <a:ext cx="7146197" cy="5143500"/>
          </a:xfrm>
          <a:prstGeom prst="rect">
            <a:avLst/>
          </a:prstGeom>
          <a:noFill/>
          <a:ln>
            <a:noFill/>
          </a:ln>
        </p:spPr>
      </p:pic>
      <p:pic>
        <p:nvPicPr>
          <p:cNvPr id="199" name="Google Shape;199;p29"/>
          <p:cNvPicPr preferRelativeResize="0"/>
          <p:nvPr/>
        </p:nvPicPr>
        <p:blipFill>
          <a:blip r:embed="rId4">
            <a:alphaModFix/>
          </a:blip>
          <a:stretch>
            <a:fillRect/>
          </a:stretch>
        </p:blipFill>
        <p:spPr>
          <a:xfrm>
            <a:off x="116425" y="76200"/>
            <a:ext cx="1443424" cy="1990651"/>
          </a:xfrm>
          <a:prstGeom prst="rect">
            <a:avLst/>
          </a:prstGeom>
          <a:noFill/>
          <a:ln>
            <a:noFill/>
          </a:ln>
        </p:spPr>
      </p:pic>
      <p:sp>
        <p:nvSpPr>
          <p:cNvPr id="200" name="Google Shape;200;p29"/>
          <p:cNvSpPr/>
          <p:nvPr/>
        </p:nvSpPr>
        <p:spPr>
          <a:xfrm>
            <a:off x="8624575" y="4523300"/>
            <a:ext cx="422100" cy="46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rot="-5400000">
            <a:off x="6212250" y="2197650"/>
            <a:ext cx="4692300" cy="74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Wheel Model of Leverage points</a:t>
            </a:r>
            <a:endParaRPr/>
          </a:p>
        </p:txBody>
      </p:sp>
      <p:pic>
        <p:nvPicPr>
          <p:cNvPr id="206" name="Google Shape;206;p30"/>
          <p:cNvPicPr preferRelativeResize="0"/>
          <p:nvPr/>
        </p:nvPicPr>
        <p:blipFill rotWithShape="1">
          <a:blip r:embed="rId3">
            <a:alphaModFix/>
          </a:blip>
          <a:srcRect b="3118" l="12848" r="2117" t="8775"/>
          <a:stretch/>
        </p:blipFill>
        <p:spPr>
          <a:xfrm>
            <a:off x="1501475" y="0"/>
            <a:ext cx="5552051"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10" name="Shape 210"/>
        <p:cNvGrpSpPr/>
        <p:nvPr/>
      </p:nvGrpSpPr>
      <p:grpSpPr>
        <a:xfrm>
          <a:off x="0" y="0"/>
          <a:ext cx="0" cy="0"/>
          <a:chOff x="0" y="0"/>
          <a:chExt cx="0" cy="0"/>
        </a:xfrm>
      </p:grpSpPr>
      <p:sp>
        <p:nvSpPr>
          <p:cNvPr id="211" name="Google Shape;211;p31"/>
          <p:cNvSpPr txBox="1"/>
          <p:nvPr>
            <p:ph type="title"/>
          </p:nvPr>
        </p:nvSpPr>
        <p:spPr>
          <a:xfrm>
            <a:off x="490250" y="526350"/>
            <a:ext cx="8126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Reflection Point: </a:t>
            </a:r>
            <a:endParaRPr/>
          </a:p>
          <a:p>
            <a:pPr indent="0" lvl="0" marL="0" rtl="0" algn="l">
              <a:spcBef>
                <a:spcPts val="0"/>
              </a:spcBef>
              <a:spcAft>
                <a:spcPts val="0"/>
              </a:spcAft>
              <a:buNone/>
            </a:pPr>
            <a:r>
              <a:rPr lang="en"/>
              <a:t>What is Your Systems Change Goal? What Leverage Points are You Using?</a:t>
            </a:r>
            <a:endParaRPr/>
          </a:p>
          <a:p>
            <a:pPr indent="0" lvl="0" marL="0" rtl="0" algn="l">
              <a:spcBef>
                <a:spcPts val="0"/>
              </a:spcBef>
              <a:spcAft>
                <a:spcPts val="0"/>
              </a:spcAft>
              <a:buNone/>
            </a:pPr>
            <a:r>
              <a:rPr lang="en"/>
              <a:t>Share in Chat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Welcome! Introduce Yourself in Chat…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Leverage Points in Food Systems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265500" y="10814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Physical System</a:t>
            </a:r>
            <a:endParaRPr/>
          </a:p>
          <a:p>
            <a:pPr indent="0" lvl="0" marL="0" rtl="0" algn="ctr">
              <a:spcBef>
                <a:spcPts val="0"/>
              </a:spcBef>
              <a:spcAft>
                <a:spcPts val="0"/>
              </a:spcAft>
              <a:buNone/>
            </a:pPr>
            <a:r>
              <a:rPr lang="en"/>
              <a:t>Leverage Points</a:t>
            </a:r>
            <a:endParaRPr/>
          </a:p>
        </p:txBody>
      </p:sp>
      <p:sp>
        <p:nvSpPr>
          <p:cNvPr id="222" name="Google Shape;222;p33"/>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Concrete things that shape the food system</a:t>
            </a:r>
            <a:endParaRPr/>
          </a:p>
        </p:txBody>
      </p:sp>
      <p:sp>
        <p:nvSpPr>
          <p:cNvPr id="223" name="Google Shape;223;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Parameters/numbers</a:t>
            </a:r>
            <a:endParaRPr/>
          </a:p>
          <a:p>
            <a:pPr indent="-342900" lvl="0" marL="457200" rtl="0" algn="l">
              <a:spcBef>
                <a:spcPts val="0"/>
              </a:spcBef>
              <a:spcAft>
                <a:spcPts val="0"/>
              </a:spcAft>
              <a:buSzPts val="1800"/>
              <a:buChar char="●"/>
            </a:pPr>
            <a:r>
              <a:rPr lang="en"/>
              <a:t>Buffers</a:t>
            </a:r>
            <a:endParaRPr/>
          </a:p>
          <a:p>
            <a:pPr indent="-342900" lvl="0" marL="457200" rtl="0" algn="l">
              <a:spcBef>
                <a:spcPts val="0"/>
              </a:spcBef>
              <a:spcAft>
                <a:spcPts val="0"/>
              </a:spcAft>
              <a:buSzPts val="1800"/>
              <a:buChar char="●"/>
            </a:pPr>
            <a:r>
              <a:rPr lang="en"/>
              <a:t>Material stocks &amp; flows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311700" y="292850"/>
            <a:ext cx="8520600" cy="801000"/>
          </a:xfrm>
          <a:prstGeom prst="rect">
            <a:avLst/>
          </a:prstGeom>
          <a:solidFill>
            <a:schemeClr val="accent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Parameters/Numbers</a:t>
            </a:r>
            <a:endParaRPr/>
          </a:p>
        </p:txBody>
      </p:sp>
      <p:sp>
        <p:nvSpPr>
          <p:cNvPr id="229" name="Google Shape;229;p34"/>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The fixed targets we set to correct injustice in a system</a:t>
            </a:r>
            <a:endParaRPr/>
          </a:p>
          <a:p>
            <a:pPr indent="-317500" lvl="0" marL="457200" rtl="0" algn="l">
              <a:spcBef>
                <a:spcPts val="0"/>
              </a:spcBef>
              <a:spcAft>
                <a:spcPts val="0"/>
              </a:spcAft>
              <a:buSzPts val="1400"/>
              <a:buChar char="●"/>
            </a:pPr>
            <a:r>
              <a:rPr lang="en"/>
              <a:t>Critically important to us, but… rarely change underlying behavior</a:t>
            </a:r>
            <a:endParaRPr/>
          </a:p>
          <a:p>
            <a:pPr indent="-317500" lvl="0" marL="457200" rtl="0" algn="l">
              <a:spcBef>
                <a:spcPts val="0"/>
              </a:spcBef>
              <a:spcAft>
                <a:spcPts val="0"/>
              </a:spcAft>
              <a:buSzPts val="1400"/>
              <a:buChar char="●"/>
            </a:pPr>
            <a:r>
              <a:rPr lang="en"/>
              <a:t>Often expensive to change</a:t>
            </a:r>
            <a:endParaRPr/>
          </a:p>
          <a:p>
            <a:pPr indent="-317500" lvl="0" marL="457200" rtl="0" algn="l">
              <a:spcBef>
                <a:spcPts val="0"/>
              </a:spcBef>
              <a:spcAft>
                <a:spcPts val="0"/>
              </a:spcAft>
              <a:buSzPts val="1400"/>
              <a:buChar char="●"/>
            </a:pPr>
            <a:r>
              <a:rPr lang="en"/>
              <a:t>Require long-term strategies</a:t>
            </a:r>
            <a:endParaRPr/>
          </a:p>
          <a:p>
            <a:pPr indent="-317500" lvl="0" marL="457200" rtl="0" algn="l">
              <a:spcBef>
                <a:spcPts val="0"/>
              </a:spcBef>
              <a:spcAft>
                <a:spcPts val="0"/>
              </a:spcAft>
              <a:buSzPts val="1400"/>
              <a:buChar char="●"/>
            </a:pPr>
            <a:r>
              <a:rPr lang="en"/>
              <a:t>Can become very powerful as systems reach tipping points</a:t>
            </a:r>
            <a:endParaRPr/>
          </a:p>
          <a:p>
            <a:pPr indent="-317500" lvl="0" marL="457200" rtl="0" algn="l">
              <a:spcBef>
                <a:spcPts val="0"/>
              </a:spcBef>
              <a:spcAft>
                <a:spcPts val="0"/>
              </a:spcAft>
              <a:buSzPts val="1400"/>
              <a:buChar char="●"/>
            </a:pPr>
            <a:r>
              <a:rPr lang="en"/>
              <a:t>Eg</a:t>
            </a:r>
            <a:endParaRPr/>
          </a:p>
          <a:p>
            <a:pPr indent="-304800" lvl="1" marL="914400" rtl="0" algn="l">
              <a:spcBef>
                <a:spcPts val="0"/>
              </a:spcBef>
              <a:spcAft>
                <a:spcPts val="0"/>
              </a:spcAft>
              <a:buSzPts val="1200"/>
              <a:buChar char="○"/>
            </a:pPr>
            <a:r>
              <a:rPr lang="en"/>
              <a:t>Fuel</a:t>
            </a:r>
            <a:r>
              <a:rPr lang="en"/>
              <a:t> efficiency standards</a:t>
            </a:r>
            <a:endParaRPr/>
          </a:p>
          <a:p>
            <a:pPr indent="-304800" lvl="1" marL="914400" rtl="0" algn="l">
              <a:spcBef>
                <a:spcPts val="0"/>
              </a:spcBef>
              <a:spcAft>
                <a:spcPts val="0"/>
              </a:spcAft>
              <a:buSzPts val="1200"/>
              <a:buChar char="○"/>
            </a:pPr>
            <a:r>
              <a:rPr lang="en"/>
              <a:t>Class size limits</a:t>
            </a:r>
            <a:endParaRPr/>
          </a:p>
        </p:txBody>
      </p:sp>
      <p:sp>
        <p:nvSpPr>
          <p:cNvPr id="230" name="Google Shape;230;p34"/>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b="1"/>
          </a:p>
          <a:p>
            <a:pPr indent="-317500" lvl="0" marL="457200" rtl="0" algn="l">
              <a:spcBef>
                <a:spcPts val="1200"/>
              </a:spcBef>
              <a:spcAft>
                <a:spcPts val="0"/>
              </a:spcAft>
              <a:buSzPts val="1400"/>
              <a:buChar char="●"/>
            </a:pPr>
            <a:r>
              <a:rPr lang="en"/>
              <a:t>Number of healthy corner stores</a:t>
            </a:r>
            <a:endParaRPr/>
          </a:p>
          <a:p>
            <a:pPr indent="-317500" lvl="0" marL="457200" rtl="0" algn="l">
              <a:spcBef>
                <a:spcPts val="0"/>
              </a:spcBef>
              <a:spcAft>
                <a:spcPts val="0"/>
              </a:spcAft>
              <a:buSzPts val="1400"/>
              <a:buChar char="●"/>
            </a:pPr>
            <a:r>
              <a:rPr lang="en"/>
              <a:t>Acres of BIPOC-owned land</a:t>
            </a:r>
            <a:endParaRPr/>
          </a:p>
          <a:p>
            <a:pPr indent="-317500" lvl="0" marL="457200" rtl="0" algn="l">
              <a:spcBef>
                <a:spcPts val="0"/>
              </a:spcBef>
              <a:spcAft>
                <a:spcPts val="0"/>
              </a:spcAft>
              <a:buSzPts val="1400"/>
              <a:buChar char="●"/>
            </a:pPr>
            <a:r>
              <a:rPr lang="en"/>
              <a:t>Size of a sugary beverage tax</a:t>
            </a:r>
            <a:endParaRPr/>
          </a:p>
          <a:p>
            <a:pPr indent="-317500" lvl="0" marL="457200" rtl="0" algn="l">
              <a:spcBef>
                <a:spcPts val="0"/>
              </a:spcBef>
              <a:spcAft>
                <a:spcPts val="0"/>
              </a:spcAft>
              <a:buSzPts val="1400"/>
              <a:buChar char="●"/>
            </a:pPr>
            <a:r>
              <a:rPr lang="en"/>
              <a:t>Number of wells lost to drought</a:t>
            </a:r>
            <a:endParaRPr/>
          </a:p>
          <a:p>
            <a:pPr indent="-317500" lvl="0" marL="457200" rtl="0" algn="l">
              <a:spcBef>
                <a:spcPts val="0"/>
              </a:spcBef>
              <a:spcAft>
                <a:spcPts val="0"/>
              </a:spcAft>
              <a:buSzPts val="1400"/>
              <a:buChar char="●"/>
            </a:pPr>
            <a:r>
              <a:rPr lang="en"/>
              <a:t>Amount of C02 emitted</a:t>
            </a:r>
            <a:endParaRPr/>
          </a:p>
          <a:p>
            <a:pPr indent="-317500" lvl="0" marL="457200" rtl="0" algn="l">
              <a:spcBef>
                <a:spcPts val="0"/>
              </a:spcBef>
              <a:spcAft>
                <a:spcPts val="0"/>
              </a:spcAft>
              <a:buSzPts val="1400"/>
              <a:buChar char="●"/>
            </a:pPr>
            <a:r>
              <a:rPr lang="en"/>
              <a:t>Budget for low-income farmer assistance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292850"/>
            <a:ext cx="8520600" cy="801000"/>
          </a:xfrm>
          <a:prstGeom prst="rect">
            <a:avLst/>
          </a:prstGeom>
          <a:solidFill>
            <a:schemeClr val="accent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Buffer Sizes</a:t>
            </a:r>
            <a:endParaRPr/>
          </a:p>
        </p:txBody>
      </p:sp>
      <p:sp>
        <p:nvSpPr>
          <p:cNvPr id="236" name="Google Shape;236;p3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Some systems are shielded from big changes by buffers, eg stocks of assets that can be used when needed</a:t>
            </a:r>
            <a:endParaRPr/>
          </a:p>
          <a:p>
            <a:pPr indent="-317500" lvl="0" marL="457200" rtl="0" algn="l">
              <a:spcBef>
                <a:spcPts val="0"/>
              </a:spcBef>
              <a:spcAft>
                <a:spcPts val="0"/>
              </a:spcAft>
              <a:buSzPts val="1400"/>
              <a:buChar char="●"/>
            </a:pPr>
            <a:r>
              <a:rPr lang="en"/>
              <a:t>Big dams buffer against variations in rainfall</a:t>
            </a:r>
            <a:endParaRPr/>
          </a:p>
          <a:p>
            <a:pPr indent="-317500" lvl="0" marL="457200" rtl="0" algn="l">
              <a:spcBef>
                <a:spcPts val="0"/>
              </a:spcBef>
              <a:spcAft>
                <a:spcPts val="0"/>
              </a:spcAft>
              <a:buSzPts val="1400"/>
              <a:buChar char="●"/>
            </a:pPr>
            <a:r>
              <a:rPr lang="en"/>
              <a:t>Savings accounts buffer against variations in income</a:t>
            </a:r>
            <a:endParaRPr/>
          </a:p>
          <a:p>
            <a:pPr indent="-317500" lvl="0" marL="457200" rtl="0" algn="l">
              <a:spcBef>
                <a:spcPts val="0"/>
              </a:spcBef>
              <a:spcAft>
                <a:spcPts val="0"/>
              </a:spcAft>
              <a:buSzPts val="1400"/>
              <a:buChar char="●"/>
            </a:pPr>
            <a:r>
              <a:rPr lang="en"/>
              <a:t>The atmosphere’s capacity to </a:t>
            </a:r>
            <a:r>
              <a:rPr lang="en"/>
              <a:t>absorb</a:t>
            </a:r>
            <a:r>
              <a:rPr lang="en"/>
              <a:t> pollutants buffers against factory outputs</a:t>
            </a:r>
            <a:endParaRPr/>
          </a:p>
          <a:p>
            <a:pPr indent="-317500" lvl="0" marL="457200" rtl="0" algn="l">
              <a:spcBef>
                <a:spcPts val="0"/>
              </a:spcBef>
              <a:spcAft>
                <a:spcPts val="0"/>
              </a:spcAft>
              <a:buSzPts val="1400"/>
              <a:buChar char="●"/>
            </a:pPr>
            <a:r>
              <a:rPr lang="en"/>
              <a:t>Usually these are physical, expensive to create and hard to change</a:t>
            </a:r>
            <a:endParaRPr/>
          </a:p>
        </p:txBody>
      </p:sp>
      <p:sp>
        <p:nvSpPr>
          <p:cNvPr id="237" name="Google Shape;237;p3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a:p>
          <a:p>
            <a:pPr indent="-317500" lvl="0" marL="457200" rtl="0" algn="l">
              <a:spcBef>
                <a:spcPts val="1200"/>
              </a:spcBef>
              <a:spcAft>
                <a:spcPts val="0"/>
              </a:spcAft>
              <a:buSzPts val="1400"/>
              <a:buChar char="●"/>
            </a:pPr>
            <a:r>
              <a:rPr lang="en"/>
              <a:t>The amount of food held in disaster emergency reserves</a:t>
            </a:r>
            <a:endParaRPr/>
          </a:p>
          <a:p>
            <a:pPr indent="-317500" lvl="0" marL="457200" rtl="0" algn="l">
              <a:spcBef>
                <a:spcPts val="0"/>
              </a:spcBef>
              <a:spcAft>
                <a:spcPts val="0"/>
              </a:spcAft>
              <a:buSzPts val="1400"/>
              <a:buChar char="●"/>
            </a:pPr>
            <a:r>
              <a:rPr lang="en"/>
              <a:t>Irrigation ponds/rainwater catchment on farms</a:t>
            </a:r>
            <a:endParaRPr/>
          </a:p>
          <a:p>
            <a:pPr indent="-317500" lvl="0" marL="457200" rtl="0" algn="l">
              <a:spcBef>
                <a:spcPts val="0"/>
              </a:spcBef>
              <a:spcAft>
                <a:spcPts val="0"/>
              </a:spcAft>
              <a:buSzPts val="1400"/>
              <a:buChar char="●"/>
            </a:pPr>
            <a:r>
              <a:rPr lang="en"/>
              <a:t>Healthy soils initiatives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292850"/>
            <a:ext cx="8520600" cy="801000"/>
          </a:xfrm>
          <a:prstGeom prst="rect">
            <a:avLst/>
          </a:prstGeom>
          <a:solidFill>
            <a:schemeClr val="accent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 Stocks and Flows</a:t>
            </a:r>
            <a:endParaRPr/>
          </a:p>
        </p:txBody>
      </p:sp>
      <p:sp>
        <p:nvSpPr>
          <p:cNvPr id="243" name="Google Shape;243;p36"/>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This is the physical structure of our built world</a:t>
            </a:r>
            <a:endParaRPr/>
          </a:p>
          <a:p>
            <a:pPr indent="-317500" lvl="0" marL="457200" rtl="0" algn="l">
              <a:spcBef>
                <a:spcPts val="0"/>
              </a:spcBef>
              <a:spcAft>
                <a:spcPts val="0"/>
              </a:spcAft>
              <a:buSzPts val="1400"/>
              <a:buChar char="●"/>
            </a:pPr>
            <a:r>
              <a:rPr lang="en"/>
              <a:t>Think auto-centered suburbs, freeways, railroad networks</a:t>
            </a:r>
            <a:endParaRPr/>
          </a:p>
          <a:p>
            <a:pPr indent="-317500" lvl="0" marL="457200" rtl="0" algn="l">
              <a:spcBef>
                <a:spcPts val="0"/>
              </a:spcBef>
              <a:spcAft>
                <a:spcPts val="0"/>
              </a:spcAft>
              <a:buSzPts val="1400"/>
              <a:buChar char="●"/>
            </a:pPr>
            <a:r>
              <a:rPr lang="en"/>
              <a:t>Critically important to how the system works</a:t>
            </a:r>
            <a:endParaRPr/>
          </a:p>
          <a:p>
            <a:pPr indent="-317500" lvl="0" marL="457200" rtl="0" algn="l">
              <a:spcBef>
                <a:spcPts val="0"/>
              </a:spcBef>
              <a:spcAft>
                <a:spcPts val="0"/>
              </a:spcAft>
              <a:buSzPts val="1400"/>
              <a:buChar char="●"/>
            </a:pPr>
            <a:r>
              <a:rPr lang="en"/>
              <a:t>Difficult to change, often require a multi-generational timeframe and a regional/national approach</a:t>
            </a:r>
            <a:endParaRPr/>
          </a:p>
        </p:txBody>
      </p:sp>
      <p:sp>
        <p:nvSpPr>
          <p:cNvPr id="244" name="Google Shape;244;p36"/>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b="1"/>
          </a:p>
          <a:p>
            <a:pPr indent="-317500" lvl="0" marL="457200" rtl="0" algn="l">
              <a:spcBef>
                <a:spcPts val="1200"/>
              </a:spcBef>
              <a:spcAft>
                <a:spcPts val="0"/>
              </a:spcAft>
              <a:buSzPts val="1400"/>
              <a:buChar char="●"/>
            </a:pPr>
            <a:r>
              <a:rPr lang="en"/>
              <a:t>Irrigation infrastructure like canals</a:t>
            </a:r>
            <a:endParaRPr/>
          </a:p>
          <a:p>
            <a:pPr indent="-317500" lvl="0" marL="457200" rtl="0" algn="l">
              <a:spcBef>
                <a:spcPts val="0"/>
              </a:spcBef>
              <a:spcAft>
                <a:spcPts val="0"/>
              </a:spcAft>
              <a:buSzPts val="1400"/>
              <a:buChar char="●"/>
            </a:pPr>
            <a:r>
              <a:rPr lang="en"/>
              <a:t>Location &amp; scale of processing facilities</a:t>
            </a:r>
            <a:endParaRPr/>
          </a:p>
          <a:p>
            <a:pPr indent="-317500" lvl="0" marL="457200" rtl="0" algn="l">
              <a:spcBef>
                <a:spcPts val="0"/>
              </a:spcBef>
              <a:spcAft>
                <a:spcPts val="0"/>
              </a:spcAft>
              <a:buSzPts val="1400"/>
              <a:buChar char="●"/>
            </a:pPr>
            <a:r>
              <a:rPr lang="en"/>
              <a:t>Distribution of grocery stores</a:t>
            </a:r>
            <a:endParaRPr/>
          </a:p>
          <a:p>
            <a:pPr indent="-317500" lvl="0" marL="457200" rtl="0" algn="l">
              <a:spcBef>
                <a:spcPts val="0"/>
              </a:spcBef>
              <a:spcAft>
                <a:spcPts val="0"/>
              </a:spcAft>
              <a:buSzPts val="1400"/>
              <a:buChar char="●"/>
            </a:pPr>
            <a:r>
              <a:rPr lang="en"/>
              <a:t>Silos and other grain/feed storage</a:t>
            </a:r>
            <a:endParaRPr/>
          </a:p>
          <a:p>
            <a:pPr indent="-317500" lvl="0" marL="457200" rtl="0" algn="l">
              <a:spcBef>
                <a:spcPts val="0"/>
              </a:spcBef>
              <a:spcAft>
                <a:spcPts val="0"/>
              </a:spcAft>
              <a:buSzPts val="1400"/>
              <a:buChar char="●"/>
            </a:pPr>
            <a:r>
              <a:rPr lang="en"/>
              <a:t>Mass market animal ag infrastructure (CAFOs)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48" name="Shape 248"/>
        <p:cNvGrpSpPr/>
        <p:nvPr/>
      </p:nvGrpSpPr>
      <p:grpSpPr>
        <a:xfrm>
          <a:off x="0" y="0"/>
          <a:ext cx="0" cy="0"/>
          <a:chOff x="0" y="0"/>
          <a:chExt cx="0" cy="0"/>
        </a:xfrm>
      </p:grpSpPr>
      <p:sp>
        <p:nvSpPr>
          <p:cNvPr id="249" name="Google Shape;249;p37"/>
          <p:cNvSpPr txBox="1"/>
          <p:nvPr>
            <p:ph type="title"/>
          </p:nvPr>
        </p:nvSpPr>
        <p:spPr>
          <a:xfrm>
            <a:off x="490250" y="526350"/>
            <a:ext cx="8134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Reflection Point:</a:t>
            </a:r>
            <a:endParaRPr/>
          </a:p>
          <a:p>
            <a:pPr indent="0" lvl="0" marL="0" rtl="0" algn="l">
              <a:spcBef>
                <a:spcPts val="0"/>
              </a:spcBef>
              <a:spcAft>
                <a:spcPts val="0"/>
              </a:spcAft>
              <a:buNone/>
            </a:pPr>
            <a:r>
              <a:rPr lang="en"/>
              <a:t>Food System </a:t>
            </a:r>
            <a:r>
              <a:rPr lang="en"/>
              <a:t>Physical</a:t>
            </a:r>
            <a:r>
              <a:rPr lang="en"/>
              <a:t> Structure Levers–What Examples Do You See?</a:t>
            </a:r>
            <a:endParaRPr/>
          </a:p>
          <a:p>
            <a:pPr indent="0" lvl="0" marL="0" rtl="0" algn="l">
              <a:spcBef>
                <a:spcPts val="0"/>
              </a:spcBef>
              <a:spcAft>
                <a:spcPts val="0"/>
              </a:spcAft>
              <a:buNone/>
            </a:pPr>
            <a:r>
              <a:rPr lang="en"/>
              <a:t>Share in Chat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265500" y="10814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Informational Patterns of Behavior Leverage Points</a:t>
            </a:r>
            <a:endParaRPr/>
          </a:p>
        </p:txBody>
      </p:sp>
      <p:sp>
        <p:nvSpPr>
          <p:cNvPr id="255" name="Google Shape;255;p38"/>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Often the center of strategy</a:t>
            </a:r>
            <a:endParaRPr/>
          </a:p>
        </p:txBody>
      </p:sp>
      <p:sp>
        <p:nvSpPr>
          <p:cNvPr id="256" name="Google Shape;256;p38"/>
          <p:cNvSpPr txBox="1"/>
          <p:nvPr>
            <p:ph idx="2" type="body"/>
          </p:nvPr>
        </p:nvSpPr>
        <p:spPr>
          <a:xfrm>
            <a:off x="4703775" y="724200"/>
            <a:ext cx="4281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Relative delays</a:t>
            </a:r>
            <a:endParaRPr/>
          </a:p>
          <a:p>
            <a:pPr indent="-342900" lvl="0" marL="457200" rtl="0" algn="l">
              <a:spcBef>
                <a:spcPts val="0"/>
              </a:spcBef>
              <a:spcAft>
                <a:spcPts val="0"/>
              </a:spcAft>
              <a:buSzPts val="1800"/>
              <a:buChar char="●"/>
            </a:pPr>
            <a:r>
              <a:rPr lang="en"/>
              <a:t>Balancing feedback loops</a:t>
            </a:r>
            <a:endParaRPr/>
          </a:p>
          <a:p>
            <a:pPr indent="-342900" lvl="0" marL="457200" rtl="0" algn="l">
              <a:spcBef>
                <a:spcPts val="0"/>
              </a:spcBef>
              <a:spcAft>
                <a:spcPts val="0"/>
              </a:spcAft>
              <a:buSzPts val="1800"/>
              <a:buChar char="●"/>
            </a:pPr>
            <a:r>
              <a:rPr lang="en"/>
              <a:t>Reinforcing feedback loops</a:t>
            </a:r>
            <a:endParaRPr/>
          </a:p>
          <a:p>
            <a:pPr indent="-342900" lvl="0" marL="457200" rtl="0" algn="l">
              <a:spcBef>
                <a:spcPts val="0"/>
              </a:spcBef>
              <a:spcAft>
                <a:spcPts val="0"/>
              </a:spcAft>
              <a:buSzPts val="1800"/>
              <a:buChar char="●"/>
            </a:pPr>
            <a:r>
              <a:rPr lang="en"/>
              <a:t>Information flows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ph type="title"/>
          </p:nvPr>
        </p:nvSpPr>
        <p:spPr>
          <a:xfrm>
            <a:off x="311700" y="292850"/>
            <a:ext cx="8520600" cy="801000"/>
          </a:xfrm>
          <a:prstGeom prst="rect">
            <a:avLst/>
          </a:prstGeom>
          <a:solidFill>
            <a:srgbClr val="44ADE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RElative Delays In Impact</a:t>
            </a:r>
            <a:endParaRPr/>
          </a:p>
        </p:txBody>
      </p:sp>
      <p:sp>
        <p:nvSpPr>
          <p:cNvPr id="262" name="Google Shape;262;p39"/>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In most change efforts there is a delay between the change itself and its impact</a:t>
            </a:r>
            <a:endParaRPr/>
          </a:p>
          <a:p>
            <a:pPr indent="-317500" lvl="0" marL="457200" rtl="0" algn="l">
              <a:spcBef>
                <a:spcPts val="0"/>
              </a:spcBef>
              <a:spcAft>
                <a:spcPts val="0"/>
              </a:spcAft>
              <a:buSzPts val="1400"/>
              <a:buChar char="●"/>
            </a:pPr>
            <a:r>
              <a:rPr lang="en"/>
              <a:t>Think of adjusting the temperature in a shower</a:t>
            </a:r>
            <a:endParaRPr/>
          </a:p>
          <a:p>
            <a:pPr indent="-317500" lvl="0" marL="457200" rtl="0" algn="l">
              <a:spcBef>
                <a:spcPts val="0"/>
              </a:spcBef>
              <a:spcAft>
                <a:spcPts val="0"/>
              </a:spcAft>
              <a:buSzPts val="1400"/>
              <a:buChar char="●"/>
            </a:pPr>
            <a:r>
              <a:rPr lang="en"/>
              <a:t>The time it takes for environmental restoration project to mature</a:t>
            </a:r>
            <a:endParaRPr/>
          </a:p>
          <a:p>
            <a:pPr indent="-317500" lvl="0" marL="457200" rtl="0" algn="l">
              <a:spcBef>
                <a:spcPts val="0"/>
              </a:spcBef>
              <a:spcAft>
                <a:spcPts val="0"/>
              </a:spcAft>
              <a:buSzPts val="1400"/>
              <a:buChar char="●"/>
            </a:pPr>
            <a:r>
              <a:rPr lang="en"/>
              <a:t>How preschool investments in kids payoff decades later</a:t>
            </a:r>
            <a:endParaRPr/>
          </a:p>
          <a:p>
            <a:pPr indent="-317500" lvl="0" marL="457200" rtl="0" algn="l">
              <a:spcBef>
                <a:spcPts val="0"/>
              </a:spcBef>
              <a:spcAft>
                <a:spcPts val="0"/>
              </a:spcAft>
              <a:buSzPts val="1400"/>
              <a:buChar char="●"/>
            </a:pPr>
            <a:r>
              <a:rPr lang="en"/>
              <a:t>The leverage point here is to reduce these delays</a:t>
            </a:r>
            <a:endParaRPr/>
          </a:p>
        </p:txBody>
      </p:sp>
      <p:sp>
        <p:nvSpPr>
          <p:cNvPr id="263" name="Google Shape;263;p39"/>
          <p:cNvSpPr txBox="1"/>
          <p:nvPr>
            <p:ph idx="2" type="body"/>
          </p:nvPr>
        </p:nvSpPr>
        <p:spPr>
          <a:xfrm>
            <a:off x="4832400" y="1228675"/>
            <a:ext cx="3999900" cy="153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Systems Examples</a:t>
            </a:r>
            <a:endParaRPr/>
          </a:p>
          <a:p>
            <a:pPr indent="-317500" lvl="0" marL="457200" rtl="0" algn="l">
              <a:spcBef>
                <a:spcPts val="1200"/>
              </a:spcBef>
              <a:spcAft>
                <a:spcPts val="0"/>
              </a:spcAft>
              <a:buSzPts val="1400"/>
              <a:buChar char="●"/>
            </a:pPr>
            <a:r>
              <a:rPr lang="en"/>
              <a:t>The time between new farmer training and being a successful farmer. </a:t>
            </a:r>
            <a:r>
              <a:rPr lang="en"/>
              <a:t>Delay</a:t>
            </a:r>
            <a:r>
              <a:rPr lang="en"/>
              <a:t> reduced by technical/financial assistance.</a:t>
            </a:r>
            <a:endParaRPr/>
          </a:p>
        </p:txBody>
      </p:sp>
      <p:pic>
        <p:nvPicPr>
          <p:cNvPr id="264" name="Google Shape;264;p39"/>
          <p:cNvPicPr preferRelativeResize="0"/>
          <p:nvPr/>
        </p:nvPicPr>
        <p:blipFill>
          <a:blip r:embed="rId3">
            <a:alphaModFix/>
          </a:blip>
          <a:stretch>
            <a:fillRect/>
          </a:stretch>
        </p:blipFill>
        <p:spPr>
          <a:xfrm>
            <a:off x="5432554" y="2763775"/>
            <a:ext cx="2341220" cy="2174000"/>
          </a:xfrm>
          <a:prstGeom prst="rect">
            <a:avLst/>
          </a:prstGeom>
          <a:noFill/>
          <a:ln>
            <a:noFill/>
          </a:ln>
        </p:spPr>
      </p:pic>
      <p:sp>
        <p:nvSpPr>
          <p:cNvPr id="265" name="Google Shape;265;p39"/>
          <p:cNvSpPr/>
          <p:nvPr/>
        </p:nvSpPr>
        <p:spPr>
          <a:xfrm>
            <a:off x="7123550" y="3194400"/>
            <a:ext cx="223500" cy="223500"/>
          </a:xfrm>
          <a:prstGeom prst="mathPlus">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94CA"/>
              </a:solidFill>
            </a:endParaRPr>
          </a:p>
        </p:txBody>
      </p:sp>
      <p:sp>
        <p:nvSpPr>
          <p:cNvPr id="266" name="Google Shape;266;p39"/>
          <p:cNvSpPr/>
          <p:nvPr/>
        </p:nvSpPr>
        <p:spPr>
          <a:xfrm>
            <a:off x="7204075" y="4281150"/>
            <a:ext cx="223500" cy="223500"/>
          </a:xfrm>
          <a:prstGeom prst="mathPlus">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94CA"/>
              </a:solidFill>
            </a:endParaRPr>
          </a:p>
        </p:txBody>
      </p:sp>
      <p:sp>
        <p:nvSpPr>
          <p:cNvPr id="267" name="Google Shape;267;p39"/>
          <p:cNvSpPr/>
          <p:nvPr/>
        </p:nvSpPr>
        <p:spPr>
          <a:xfrm>
            <a:off x="5959600" y="4345375"/>
            <a:ext cx="223500" cy="223500"/>
          </a:xfrm>
          <a:prstGeom prst="mathPlus">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94CA"/>
              </a:solidFill>
            </a:endParaRPr>
          </a:p>
        </p:txBody>
      </p:sp>
      <p:sp>
        <p:nvSpPr>
          <p:cNvPr id="268" name="Google Shape;268;p39"/>
          <p:cNvSpPr/>
          <p:nvPr/>
        </p:nvSpPr>
        <p:spPr>
          <a:xfrm>
            <a:off x="5959600" y="3228325"/>
            <a:ext cx="223500" cy="223500"/>
          </a:xfrm>
          <a:prstGeom prst="mathPlus">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F94CA"/>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11700" y="292850"/>
            <a:ext cx="8520600" cy="801000"/>
          </a:xfrm>
          <a:prstGeom prst="rect">
            <a:avLst/>
          </a:prstGeom>
          <a:solidFill>
            <a:srgbClr val="44ADE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 of Balancing Feedback Loops</a:t>
            </a:r>
            <a:endParaRPr/>
          </a:p>
        </p:txBody>
      </p:sp>
      <p:sp>
        <p:nvSpPr>
          <p:cNvPr id="274" name="Google Shape;274;p40"/>
          <p:cNvSpPr txBox="1"/>
          <p:nvPr>
            <p:ph idx="1" type="body"/>
          </p:nvPr>
        </p:nvSpPr>
        <p:spPr>
          <a:xfrm>
            <a:off x="311700" y="1228675"/>
            <a:ext cx="3999900" cy="33402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Balancing feedback attempts to slow undesired outcomes</a:t>
            </a:r>
            <a:endParaRPr/>
          </a:p>
          <a:p>
            <a:pPr indent="-317500" lvl="0" marL="457200" rtl="0" algn="l">
              <a:spcBef>
                <a:spcPts val="0"/>
              </a:spcBef>
              <a:spcAft>
                <a:spcPts val="0"/>
              </a:spcAft>
              <a:buSzPts val="1400"/>
              <a:buChar char="●"/>
            </a:pPr>
            <a:r>
              <a:rPr lang="en"/>
              <a:t>All reinforcing systems have a balancing element eventually</a:t>
            </a:r>
            <a:endParaRPr/>
          </a:p>
          <a:p>
            <a:pPr indent="-317500" lvl="0" marL="457200" rtl="0" algn="l">
              <a:spcBef>
                <a:spcPts val="0"/>
              </a:spcBef>
              <a:spcAft>
                <a:spcPts val="0"/>
              </a:spcAft>
              <a:buSzPts val="1400"/>
              <a:buChar char="●"/>
            </a:pPr>
            <a:r>
              <a:rPr lang="en"/>
              <a:t>Speeding tickets for speeders</a:t>
            </a:r>
            <a:endParaRPr/>
          </a:p>
          <a:p>
            <a:pPr indent="-317500" lvl="0" marL="457200" rtl="0" algn="l">
              <a:spcBef>
                <a:spcPts val="0"/>
              </a:spcBef>
              <a:spcAft>
                <a:spcPts val="0"/>
              </a:spcAft>
              <a:buSzPts val="1400"/>
              <a:buChar char="●"/>
            </a:pPr>
            <a:r>
              <a:rPr lang="en"/>
              <a:t>Progressive income taxes</a:t>
            </a:r>
            <a:endParaRPr/>
          </a:p>
          <a:p>
            <a:pPr indent="-317500" lvl="0" marL="457200" rtl="0" algn="l">
              <a:spcBef>
                <a:spcPts val="0"/>
              </a:spcBef>
              <a:spcAft>
                <a:spcPts val="0"/>
              </a:spcAft>
              <a:buSzPts val="1400"/>
              <a:buChar char="●"/>
            </a:pPr>
            <a:r>
              <a:rPr lang="en"/>
              <a:t>C02 taxes</a:t>
            </a:r>
            <a:endParaRPr/>
          </a:p>
          <a:p>
            <a:pPr indent="0" lvl="0" marL="0" rtl="0" algn="l">
              <a:spcBef>
                <a:spcPts val="1200"/>
              </a:spcBef>
              <a:spcAft>
                <a:spcPts val="0"/>
              </a:spcAft>
              <a:buNone/>
            </a:pPr>
            <a:r>
              <a:rPr b="1" lang="en"/>
              <a:t>Food System Examples</a:t>
            </a:r>
            <a:endParaRPr/>
          </a:p>
          <a:p>
            <a:pPr indent="-317500" lvl="0" marL="457200" rtl="0" algn="l">
              <a:spcBef>
                <a:spcPts val="1200"/>
              </a:spcBef>
              <a:spcAft>
                <a:spcPts val="0"/>
              </a:spcAft>
              <a:buSzPts val="1400"/>
              <a:buChar char="●"/>
            </a:pPr>
            <a:r>
              <a:rPr lang="en"/>
              <a:t>Food banking for hunger relief</a:t>
            </a:r>
            <a:endParaRPr/>
          </a:p>
          <a:p>
            <a:pPr indent="-317500" lvl="0" marL="457200" rtl="0" algn="l">
              <a:spcBef>
                <a:spcPts val="0"/>
              </a:spcBef>
              <a:spcAft>
                <a:spcPts val="0"/>
              </a:spcAft>
              <a:buSzPts val="1400"/>
              <a:buChar char="●"/>
            </a:pPr>
            <a:r>
              <a:rPr lang="en"/>
              <a:t>Conservation easements for ag land preservation</a:t>
            </a:r>
            <a:endParaRPr/>
          </a:p>
          <a:p>
            <a:pPr indent="0" lvl="0" marL="0" rtl="0" algn="l">
              <a:spcBef>
                <a:spcPts val="1200"/>
              </a:spcBef>
              <a:spcAft>
                <a:spcPts val="1200"/>
              </a:spcAft>
              <a:buNone/>
            </a:pPr>
            <a:r>
              <a:t/>
            </a:r>
            <a:endParaRPr/>
          </a:p>
        </p:txBody>
      </p:sp>
      <p:pic>
        <p:nvPicPr>
          <p:cNvPr id="275" name="Google Shape;275;p40"/>
          <p:cNvPicPr preferRelativeResize="0"/>
          <p:nvPr/>
        </p:nvPicPr>
        <p:blipFill rotWithShape="1">
          <a:blip r:embed="rId3">
            <a:alphaModFix/>
          </a:blip>
          <a:srcRect b="11645" l="0" r="0" t="0"/>
          <a:stretch/>
        </p:blipFill>
        <p:spPr>
          <a:xfrm>
            <a:off x="4811325" y="1228675"/>
            <a:ext cx="3666200" cy="3640050"/>
          </a:xfrm>
          <a:prstGeom prst="rect">
            <a:avLst/>
          </a:prstGeom>
          <a:noFill/>
          <a:ln>
            <a:noFill/>
          </a:ln>
        </p:spPr>
      </p:pic>
      <p:sp>
        <p:nvSpPr>
          <p:cNvPr id="276" name="Google Shape;276;p40"/>
          <p:cNvSpPr/>
          <p:nvPr/>
        </p:nvSpPr>
        <p:spPr>
          <a:xfrm>
            <a:off x="7962100" y="34978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0"/>
          <p:cNvSpPr/>
          <p:nvPr/>
        </p:nvSpPr>
        <p:spPr>
          <a:xfrm>
            <a:off x="4912100" y="34978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
          <p:cNvSpPr/>
          <p:nvPr/>
        </p:nvSpPr>
        <p:spPr>
          <a:xfrm>
            <a:off x="6488725" y="4473500"/>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0"/>
          <p:cNvSpPr/>
          <p:nvPr/>
        </p:nvSpPr>
        <p:spPr>
          <a:xfrm>
            <a:off x="5616200" y="18387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0"/>
          <p:cNvSpPr/>
          <p:nvPr/>
        </p:nvSpPr>
        <p:spPr>
          <a:xfrm>
            <a:off x="7498875" y="1886625"/>
            <a:ext cx="311400" cy="215700"/>
          </a:xfrm>
          <a:prstGeom prst="mathMinus">
            <a:avLst>
              <a:gd fmla="val 23520" name="adj1"/>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311700" y="292850"/>
            <a:ext cx="8520600" cy="801000"/>
          </a:xfrm>
          <a:prstGeom prst="rect">
            <a:avLst/>
          </a:prstGeom>
          <a:solidFill>
            <a:srgbClr val="44ADE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 of Reinforcing Loops</a:t>
            </a:r>
            <a:endParaRPr/>
          </a:p>
        </p:txBody>
      </p:sp>
      <p:sp>
        <p:nvSpPr>
          <p:cNvPr id="286" name="Google Shape;286;p41"/>
          <p:cNvSpPr txBox="1"/>
          <p:nvPr>
            <p:ph idx="1" type="body"/>
          </p:nvPr>
        </p:nvSpPr>
        <p:spPr>
          <a:xfrm>
            <a:off x="311700" y="1228675"/>
            <a:ext cx="3999900" cy="33402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Reinforcing loops build on themselves</a:t>
            </a:r>
            <a:endParaRPr/>
          </a:p>
          <a:p>
            <a:pPr indent="-317500" lvl="0" marL="457200" rtl="0" algn="l">
              <a:spcBef>
                <a:spcPts val="0"/>
              </a:spcBef>
              <a:spcAft>
                <a:spcPts val="0"/>
              </a:spcAft>
              <a:buSzPts val="1400"/>
              <a:buChar char="●"/>
            </a:pPr>
            <a:r>
              <a:rPr lang="en"/>
              <a:t>Can be virtuous or </a:t>
            </a:r>
            <a:r>
              <a:rPr lang="en"/>
              <a:t>vicious</a:t>
            </a:r>
            <a:endParaRPr/>
          </a:p>
          <a:p>
            <a:pPr indent="-317500" lvl="0" marL="457200" rtl="0" algn="l">
              <a:spcBef>
                <a:spcPts val="0"/>
              </a:spcBef>
              <a:spcAft>
                <a:spcPts val="0"/>
              </a:spcAft>
              <a:buSzPts val="1400"/>
              <a:buChar char="●"/>
            </a:pPr>
            <a:r>
              <a:rPr lang="en"/>
              <a:t>Time with friends is relaxing and encourages more time there</a:t>
            </a:r>
            <a:endParaRPr/>
          </a:p>
          <a:p>
            <a:pPr indent="-317500" lvl="0" marL="457200" rtl="0" algn="l">
              <a:spcBef>
                <a:spcPts val="0"/>
              </a:spcBef>
              <a:spcAft>
                <a:spcPts val="0"/>
              </a:spcAft>
              <a:buSzPts val="1400"/>
              <a:buChar char="●"/>
            </a:pPr>
            <a:r>
              <a:rPr lang="en"/>
              <a:t>Success to the successful</a:t>
            </a:r>
            <a:endParaRPr/>
          </a:p>
          <a:p>
            <a:pPr indent="0" lvl="0" marL="0" rtl="0" algn="l">
              <a:spcBef>
                <a:spcPts val="1200"/>
              </a:spcBef>
              <a:spcAft>
                <a:spcPts val="0"/>
              </a:spcAft>
              <a:buNone/>
            </a:pPr>
            <a:r>
              <a:rPr b="1" lang="en"/>
              <a:t>Food Systems Examples</a:t>
            </a:r>
            <a:endParaRPr/>
          </a:p>
          <a:p>
            <a:pPr indent="-317500" lvl="0" marL="457200" rtl="0" algn="l">
              <a:spcBef>
                <a:spcPts val="1200"/>
              </a:spcBef>
              <a:spcAft>
                <a:spcPts val="0"/>
              </a:spcAft>
              <a:buSzPts val="1400"/>
              <a:buChar char="●"/>
            </a:pPr>
            <a:r>
              <a:rPr lang="en"/>
              <a:t>Farmers markets increase grower income encouraging more markets</a:t>
            </a:r>
            <a:endParaRPr/>
          </a:p>
          <a:p>
            <a:pPr indent="-317500" lvl="0" marL="457200" rtl="0" algn="l">
              <a:spcBef>
                <a:spcPts val="0"/>
              </a:spcBef>
              <a:spcAft>
                <a:spcPts val="0"/>
              </a:spcAft>
              <a:buSzPts val="1400"/>
              <a:buChar char="●"/>
            </a:pPr>
            <a:r>
              <a:rPr lang="en"/>
              <a:t>Veggie Rxs encourage healthy eating which improves health and more veggies in diet</a:t>
            </a:r>
            <a:endParaRPr/>
          </a:p>
        </p:txBody>
      </p:sp>
      <p:pic>
        <p:nvPicPr>
          <p:cNvPr id="287" name="Google Shape;287;p41"/>
          <p:cNvPicPr preferRelativeResize="0"/>
          <p:nvPr/>
        </p:nvPicPr>
        <p:blipFill>
          <a:blip r:embed="rId3">
            <a:alphaModFix/>
          </a:blip>
          <a:stretch>
            <a:fillRect/>
          </a:stretch>
        </p:blipFill>
        <p:spPr>
          <a:xfrm>
            <a:off x="4832400" y="1076275"/>
            <a:ext cx="3734000" cy="3802925"/>
          </a:xfrm>
          <a:prstGeom prst="rect">
            <a:avLst/>
          </a:prstGeom>
          <a:noFill/>
          <a:ln>
            <a:noFill/>
          </a:ln>
        </p:spPr>
      </p:pic>
      <p:sp>
        <p:nvSpPr>
          <p:cNvPr id="288" name="Google Shape;288;p41"/>
          <p:cNvSpPr/>
          <p:nvPr/>
        </p:nvSpPr>
        <p:spPr>
          <a:xfrm>
            <a:off x="8185700" y="27430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1"/>
          <p:cNvSpPr/>
          <p:nvPr/>
        </p:nvSpPr>
        <p:spPr>
          <a:xfrm>
            <a:off x="7587425" y="42574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p:nvPr/>
        </p:nvSpPr>
        <p:spPr>
          <a:xfrm>
            <a:off x="5711375" y="4257475"/>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a:off x="4969350" y="2822038"/>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1"/>
          <p:cNvSpPr/>
          <p:nvPr/>
        </p:nvSpPr>
        <p:spPr>
          <a:xfrm>
            <a:off x="5656800" y="1416200"/>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p:nvPr/>
        </p:nvSpPr>
        <p:spPr>
          <a:xfrm>
            <a:off x="7430375" y="1416200"/>
            <a:ext cx="311400" cy="311400"/>
          </a:xfrm>
          <a:prstGeom prst="mathPlus">
            <a:avLst>
              <a:gd fmla="val 23520" name="adj1"/>
            </a:avLst>
          </a:prstGeom>
          <a:solidFill>
            <a:srgbClr val="CC0000"/>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2491500" y="178950"/>
            <a:ext cx="4160999" cy="1040317"/>
          </a:xfrm>
          <a:prstGeom prst="rect">
            <a:avLst/>
          </a:prstGeom>
          <a:noFill/>
          <a:ln>
            <a:noFill/>
          </a:ln>
        </p:spPr>
      </p:pic>
      <p:sp>
        <p:nvSpPr>
          <p:cNvPr id="68" name="Google Shape;68;p15"/>
          <p:cNvSpPr txBox="1"/>
          <p:nvPr/>
        </p:nvSpPr>
        <p:spPr>
          <a:xfrm>
            <a:off x="0" y="1331988"/>
            <a:ext cx="4678200" cy="3272400"/>
          </a:xfrm>
          <a:prstGeom prst="rect">
            <a:avLst/>
          </a:prstGeom>
          <a:noFill/>
          <a:ln>
            <a:noFill/>
          </a:ln>
        </p:spPr>
        <p:txBody>
          <a:bodyPr anchorCtr="0" anchor="t" bIns="91425" lIns="91425" spcFirstLastPara="1" rIns="91425" wrap="square" tIns="91425">
            <a:spAutoFit/>
          </a:bodyPr>
          <a:lstStyle/>
          <a:p>
            <a:pPr indent="-336550" lvl="0" marL="457200" rtl="0" algn="l">
              <a:lnSpc>
                <a:spcPct val="120000"/>
              </a:lnSpc>
              <a:spcBef>
                <a:spcPts val="0"/>
              </a:spcBef>
              <a:spcAft>
                <a:spcPts val="0"/>
              </a:spcAft>
              <a:buSzPts val="1700"/>
              <a:buChar char="●"/>
            </a:pPr>
            <a:r>
              <a:rPr lang="en" sz="1700"/>
              <a:t>A national peer learning community that connects current and emerging leaders, strengthens individual and collective leadership capacity, and fosters collaboration across communities. </a:t>
            </a:r>
            <a:endParaRPr sz="1700"/>
          </a:p>
          <a:p>
            <a:pPr indent="-336550" lvl="0" marL="457200" rtl="0" algn="l">
              <a:lnSpc>
                <a:spcPct val="120000"/>
              </a:lnSpc>
              <a:spcBef>
                <a:spcPts val="0"/>
              </a:spcBef>
              <a:spcAft>
                <a:spcPts val="0"/>
              </a:spcAft>
              <a:buSzPts val="1700"/>
              <a:buChar char="●"/>
            </a:pPr>
            <a:r>
              <a:rPr lang="en" sz="1700"/>
              <a:t>By 2025, 5,000 food systems leaders will have more resources, relationships, and power to realize equitable food systems that generate good food, health, and opportunity for all.</a:t>
            </a:r>
            <a:endParaRPr sz="1300"/>
          </a:p>
        </p:txBody>
      </p:sp>
      <p:pic>
        <p:nvPicPr>
          <p:cNvPr id="69" name="Google Shape;69;p15"/>
          <p:cNvPicPr preferRelativeResize="0"/>
          <p:nvPr/>
        </p:nvPicPr>
        <p:blipFill>
          <a:blip r:embed="rId4">
            <a:alphaModFix/>
          </a:blip>
          <a:stretch>
            <a:fillRect/>
          </a:stretch>
        </p:blipFill>
        <p:spPr>
          <a:xfrm>
            <a:off x="1" y="4382250"/>
            <a:ext cx="9144327" cy="585500"/>
          </a:xfrm>
          <a:prstGeom prst="rect">
            <a:avLst/>
          </a:prstGeom>
          <a:noFill/>
          <a:ln>
            <a:noFill/>
          </a:ln>
        </p:spPr>
      </p:pic>
      <p:pic>
        <p:nvPicPr>
          <p:cNvPr id="70" name="Google Shape;70;p15"/>
          <p:cNvPicPr preferRelativeResize="0"/>
          <p:nvPr/>
        </p:nvPicPr>
        <p:blipFill>
          <a:blip r:embed="rId5">
            <a:alphaModFix/>
          </a:blip>
          <a:stretch>
            <a:fillRect/>
          </a:stretch>
        </p:blipFill>
        <p:spPr>
          <a:xfrm>
            <a:off x="4734325" y="1781550"/>
            <a:ext cx="4161000" cy="23732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2"/>
          <p:cNvSpPr txBox="1"/>
          <p:nvPr>
            <p:ph type="title"/>
          </p:nvPr>
        </p:nvSpPr>
        <p:spPr>
          <a:xfrm>
            <a:off x="311700" y="292850"/>
            <a:ext cx="5239500" cy="801000"/>
          </a:xfrm>
          <a:prstGeom prst="rect">
            <a:avLst/>
          </a:prstGeom>
          <a:solidFill>
            <a:srgbClr val="44ADE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Structure of Information Flows</a:t>
            </a:r>
            <a:endParaRPr/>
          </a:p>
        </p:txBody>
      </p:sp>
      <p:pic>
        <p:nvPicPr>
          <p:cNvPr id="299" name="Google Shape;299;p42"/>
          <p:cNvPicPr preferRelativeResize="0"/>
          <p:nvPr/>
        </p:nvPicPr>
        <p:blipFill>
          <a:blip r:embed="rId3">
            <a:alphaModFix/>
          </a:blip>
          <a:stretch>
            <a:fillRect/>
          </a:stretch>
        </p:blipFill>
        <p:spPr>
          <a:xfrm>
            <a:off x="5787288" y="131850"/>
            <a:ext cx="2090125" cy="2534045"/>
          </a:xfrm>
          <a:prstGeom prst="rect">
            <a:avLst/>
          </a:prstGeom>
          <a:noFill/>
          <a:ln>
            <a:noFill/>
          </a:ln>
        </p:spPr>
      </p:pic>
      <p:sp>
        <p:nvSpPr>
          <p:cNvPr id="300" name="Google Shape;300;p42"/>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This is the power of feedback to shape behavior</a:t>
            </a:r>
            <a:endParaRPr/>
          </a:p>
          <a:p>
            <a:pPr indent="-317500" lvl="0" marL="457200" rtl="0" algn="l">
              <a:spcBef>
                <a:spcPts val="0"/>
              </a:spcBef>
              <a:spcAft>
                <a:spcPts val="0"/>
              </a:spcAft>
              <a:buSzPts val="1400"/>
              <a:buChar char="●"/>
            </a:pPr>
            <a:r>
              <a:rPr lang="en"/>
              <a:t>Simple forms of feedback, like prices, are often misleading</a:t>
            </a:r>
            <a:endParaRPr/>
          </a:p>
          <a:p>
            <a:pPr indent="-317500" lvl="0" marL="457200" rtl="0" algn="l">
              <a:spcBef>
                <a:spcPts val="0"/>
              </a:spcBef>
              <a:spcAft>
                <a:spcPts val="0"/>
              </a:spcAft>
              <a:buSzPts val="1400"/>
              <a:buChar char="●"/>
            </a:pPr>
            <a:r>
              <a:rPr lang="en"/>
              <a:t>Many </a:t>
            </a:r>
            <a:r>
              <a:rPr lang="en"/>
              <a:t>tragedy</a:t>
            </a:r>
            <a:r>
              <a:rPr lang="en"/>
              <a:t> of the commons situations are missing feedback</a:t>
            </a:r>
            <a:endParaRPr/>
          </a:p>
          <a:p>
            <a:pPr indent="-317500" lvl="0" marL="457200" rtl="0" algn="l">
              <a:spcBef>
                <a:spcPts val="0"/>
              </a:spcBef>
              <a:spcAft>
                <a:spcPts val="0"/>
              </a:spcAft>
              <a:buSzPts val="1400"/>
              <a:buChar char="●"/>
            </a:pPr>
            <a:r>
              <a:rPr lang="en"/>
              <a:t>Lots of ‘data’ out there, but misses having impact due to polarization</a:t>
            </a:r>
            <a:endParaRPr/>
          </a:p>
        </p:txBody>
      </p:sp>
      <p:sp>
        <p:nvSpPr>
          <p:cNvPr id="301" name="Google Shape;301;p42"/>
          <p:cNvSpPr txBox="1"/>
          <p:nvPr>
            <p:ph idx="2" type="body"/>
          </p:nvPr>
        </p:nvSpPr>
        <p:spPr>
          <a:xfrm>
            <a:off x="4832400" y="2665900"/>
            <a:ext cx="3999900" cy="233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a:p>
          <a:p>
            <a:pPr indent="-317500" lvl="0" marL="457200" rtl="0" algn="l">
              <a:spcBef>
                <a:spcPts val="1200"/>
              </a:spcBef>
              <a:spcAft>
                <a:spcPts val="0"/>
              </a:spcAft>
              <a:buSzPts val="1400"/>
              <a:buChar char="●"/>
            </a:pPr>
            <a:r>
              <a:rPr lang="en"/>
              <a:t>Measure of Americain data on health and disparities</a:t>
            </a:r>
            <a:endParaRPr/>
          </a:p>
          <a:p>
            <a:pPr indent="-317500" lvl="0" marL="457200" rtl="0" algn="l">
              <a:spcBef>
                <a:spcPts val="0"/>
              </a:spcBef>
              <a:spcAft>
                <a:spcPts val="0"/>
              </a:spcAft>
              <a:buSzPts val="1400"/>
              <a:buChar char="●"/>
            </a:pPr>
            <a:r>
              <a:rPr lang="en"/>
              <a:t>Union of Concerned </a:t>
            </a:r>
            <a:r>
              <a:rPr lang="en"/>
              <a:t>Scientists</a:t>
            </a:r>
            <a:r>
              <a:rPr lang="en"/>
              <a:t> 50-State Food System Scorecard</a:t>
            </a:r>
            <a:endParaRPr/>
          </a:p>
          <a:p>
            <a:pPr indent="-317500" lvl="0" marL="457200" rtl="0" algn="l">
              <a:spcBef>
                <a:spcPts val="0"/>
              </a:spcBef>
              <a:spcAft>
                <a:spcPts val="0"/>
              </a:spcAft>
              <a:buSzPts val="1400"/>
              <a:buChar char="●"/>
            </a:pPr>
            <a:r>
              <a:rPr lang="en"/>
              <a:t>Product nutrition labels</a:t>
            </a:r>
            <a:endParaRPr/>
          </a:p>
          <a:p>
            <a:pPr indent="-317500" lvl="0" marL="457200" rtl="0" algn="l">
              <a:spcBef>
                <a:spcPts val="0"/>
              </a:spcBef>
              <a:spcAft>
                <a:spcPts val="0"/>
              </a:spcAft>
              <a:buSzPts val="1400"/>
              <a:buChar char="●"/>
            </a:pPr>
            <a:r>
              <a:rPr lang="en"/>
              <a:t>Consumer-facing certification labels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05" name="Shape 305"/>
        <p:cNvGrpSpPr/>
        <p:nvPr/>
      </p:nvGrpSpPr>
      <p:grpSpPr>
        <a:xfrm>
          <a:off x="0" y="0"/>
          <a:ext cx="0" cy="0"/>
          <a:chOff x="0" y="0"/>
          <a:chExt cx="0" cy="0"/>
        </a:xfrm>
      </p:grpSpPr>
      <p:sp>
        <p:nvSpPr>
          <p:cNvPr id="306" name="Google Shape;306;p43"/>
          <p:cNvSpPr txBox="1"/>
          <p:nvPr>
            <p:ph type="title"/>
          </p:nvPr>
        </p:nvSpPr>
        <p:spPr>
          <a:xfrm>
            <a:off x="490250" y="526350"/>
            <a:ext cx="8135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Mental Break: Shake it Out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4"/>
          <p:cNvSpPr txBox="1"/>
          <p:nvPr>
            <p:ph type="title"/>
          </p:nvPr>
        </p:nvSpPr>
        <p:spPr>
          <a:xfrm>
            <a:off x="265500" y="10814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Structure of the System Levers</a:t>
            </a:r>
            <a:endParaRPr/>
          </a:p>
        </p:txBody>
      </p:sp>
      <p:sp>
        <p:nvSpPr>
          <p:cNvPr id="312" name="Google Shape;312;p44"/>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Powerful and harder to pull</a:t>
            </a:r>
            <a:endParaRPr/>
          </a:p>
        </p:txBody>
      </p:sp>
      <p:sp>
        <p:nvSpPr>
          <p:cNvPr id="313" name="Google Shape;313;p4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The rules of the system</a:t>
            </a:r>
            <a:endParaRPr/>
          </a:p>
          <a:p>
            <a:pPr indent="-342900" lvl="0" marL="457200" rtl="0" algn="l">
              <a:spcBef>
                <a:spcPts val="0"/>
              </a:spcBef>
              <a:spcAft>
                <a:spcPts val="0"/>
              </a:spcAft>
              <a:buSzPts val="1800"/>
              <a:buChar char="●"/>
            </a:pPr>
            <a:r>
              <a:rPr lang="en"/>
              <a:t>The power to evolve system structure</a:t>
            </a:r>
            <a:endParaRPr/>
          </a:p>
          <a:p>
            <a:pPr indent="-342900" lvl="0" marL="457200" rtl="0" algn="l">
              <a:spcBef>
                <a:spcPts val="0"/>
              </a:spcBef>
              <a:spcAft>
                <a:spcPts val="0"/>
              </a:spcAft>
              <a:buSzPts val="1800"/>
              <a:buChar char="●"/>
            </a:pPr>
            <a:r>
              <a:rPr lang="en"/>
              <a:t>The goals of the system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311700" y="292850"/>
            <a:ext cx="8520600" cy="8010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Rules of the System</a:t>
            </a:r>
            <a:endParaRPr/>
          </a:p>
        </p:txBody>
      </p:sp>
      <p:sp>
        <p:nvSpPr>
          <p:cNvPr id="319" name="Google Shape;319;p4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Focus of ‘policy’ work</a:t>
            </a:r>
            <a:endParaRPr/>
          </a:p>
          <a:p>
            <a:pPr indent="-317500" lvl="0" marL="457200" rtl="0" algn="l">
              <a:spcBef>
                <a:spcPts val="0"/>
              </a:spcBef>
              <a:spcAft>
                <a:spcPts val="0"/>
              </a:spcAft>
              <a:buSzPts val="1400"/>
              <a:buChar char="●"/>
            </a:pPr>
            <a:r>
              <a:rPr lang="en"/>
              <a:t>Keeping or eliminating DST</a:t>
            </a:r>
            <a:endParaRPr/>
          </a:p>
          <a:p>
            <a:pPr indent="-317500" lvl="0" marL="457200" rtl="0" algn="l">
              <a:spcBef>
                <a:spcPts val="0"/>
              </a:spcBef>
              <a:spcAft>
                <a:spcPts val="0"/>
              </a:spcAft>
              <a:buSzPts val="1400"/>
              <a:buChar char="●"/>
            </a:pPr>
            <a:r>
              <a:rPr lang="en"/>
              <a:t>Legalizing or criminalizing cannabis</a:t>
            </a:r>
            <a:endParaRPr/>
          </a:p>
          <a:p>
            <a:pPr indent="-317500" lvl="0" marL="457200" rtl="0" algn="l">
              <a:spcBef>
                <a:spcPts val="0"/>
              </a:spcBef>
              <a:spcAft>
                <a:spcPts val="0"/>
              </a:spcAft>
              <a:buSzPts val="1400"/>
              <a:buChar char="●"/>
            </a:pPr>
            <a:r>
              <a:rPr lang="en"/>
              <a:t>How dams are operated in drought areas </a:t>
            </a:r>
            <a:endParaRPr/>
          </a:p>
          <a:p>
            <a:pPr indent="-317500" lvl="0" marL="457200" rtl="0" algn="l">
              <a:spcBef>
                <a:spcPts val="0"/>
              </a:spcBef>
              <a:spcAft>
                <a:spcPts val="0"/>
              </a:spcAft>
              <a:buSzPts val="1400"/>
              <a:buChar char="●"/>
            </a:pPr>
            <a:r>
              <a:rPr lang="en"/>
              <a:t>Obligations of corporations to shareholders</a:t>
            </a:r>
            <a:endParaRPr/>
          </a:p>
          <a:p>
            <a:pPr indent="-317500" lvl="0" marL="457200" rtl="0" algn="l">
              <a:spcBef>
                <a:spcPts val="0"/>
              </a:spcBef>
              <a:spcAft>
                <a:spcPts val="0"/>
              </a:spcAft>
              <a:buSzPts val="1400"/>
              <a:buChar char="●"/>
            </a:pPr>
            <a:r>
              <a:rPr lang="en"/>
              <a:t>Rules for voting</a:t>
            </a:r>
            <a:endParaRPr/>
          </a:p>
          <a:p>
            <a:pPr indent="-317500" lvl="0" marL="457200" rtl="0" algn="l">
              <a:spcBef>
                <a:spcPts val="0"/>
              </a:spcBef>
              <a:spcAft>
                <a:spcPts val="0"/>
              </a:spcAft>
              <a:buSzPts val="1400"/>
              <a:buChar char="●"/>
            </a:pPr>
            <a:r>
              <a:rPr lang="en"/>
              <a:t>Funding programs generally do not change the rules</a:t>
            </a:r>
            <a:endParaRPr/>
          </a:p>
        </p:txBody>
      </p:sp>
      <p:sp>
        <p:nvSpPr>
          <p:cNvPr id="320" name="Google Shape;320;p4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a:p>
          <a:p>
            <a:pPr indent="-317500" lvl="0" marL="457200" rtl="0" algn="l">
              <a:spcBef>
                <a:spcPts val="1200"/>
              </a:spcBef>
              <a:spcAft>
                <a:spcPts val="0"/>
              </a:spcAft>
              <a:buSzPts val="1400"/>
              <a:buChar char="●"/>
            </a:pPr>
            <a:r>
              <a:rPr lang="en"/>
              <a:t>National Sustainable Ag Coalition work</a:t>
            </a:r>
            <a:endParaRPr/>
          </a:p>
          <a:p>
            <a:pPr indent="-317500" lvl="0" marL="457200" rtl="0" algn="l">
              <a:spcBef>
                <a:spcPts val="0"/>
              </a:spcBef>
              <a:spcAft>
                <a:spcPts val="0"/>
              </a:spcAft>
              <a:buSzPts val="1400"/>
              <a:buChar char="●"/>
            </a:pPr>
            <a:r>
              <a:rPr lang="en"/>
              <a:t>Open Markets Institute’s Food &amp; Power antitrust/monopoly work</a:t>
            </a:r>
            <a:endParaRPr/>
          </a:p>
          <a:p>
            <a:pPr indent="-317500" lvl="0" marL="457200" rtl="0" algn="l">
              <a:spcBef>
                <a:spcPts val="0"/>
              </a:spcBef>
              <a:spcAft>
                <a:spcPts val="0"/>
              </a:spcAft>
              <a:buSzPts val="1400"/>
              <a:buChar char="●"/>
            </a:pPr>
            <a:r>
              <a:rPr lang="en"/>
              <a:t>Food policy councils</a:t>
            </a:r>
            <a:endParaRPr/>
          </a:p>
          <a:p>
            <a:pPr indent="-317500" lvl="0" marL="457200" rtl="0" algn="l">
              <a:spcBef>
                <a:spcPts val="0"/>
              </a:spcBef>
              <a:spcAft>
                <a:spcPts val="0"/>
              </a:spcAft>
              <a:buSzPts val="1400"/>
              <a:buChar char="●"/>
            </a:pPr>
            <a:r>
              <a:rPr lang="en"/>
              <a:t>Local food procurement policies</a:t>
            </a:r>
            <a:endParaRPr/>
          </a:p>
          <a:p>
            <a:pPr indent="-317500" lvl="0" marL="457200" rtl="0" algn="l">
              <a:spcBef>
                <a:spcPts val="0"/>
              </a:spcBef>
              <a:spcAft>
                <a:spcPts val="0"/>
              </a:spcAft>
              <a:buSzPts val="1400"/>
              <a:buChar char="●"/>
            </a:pPr>
            <a:r>
              <a:rPr lang="en"/>
              <a:t>Zoning and local/regional land use planning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311700" y="292850"/>
            <a:ext cx="8520600" cy="8010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Power to Evolve, Self-Organize System Structure</a:t>
            </a:r>
            <a:endParaRPr/>
          </a:p>
        </p:txBody>
      </p:sp>
      <p:sp>
        <p:nvSpPr>
          <p:cNvPr id="326" name="Google Shape;326;p46"/>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In nature, living systems evolve</a:t>
            </a:r>
            <a:endParaRPr/>
          </a:p>
          <a:p>
            <a:pPr indent="-317500" lvl="0" marL="457200" rtl="0" algn="l">
              <a:spcBef>
                <a:spcPts val="0"/>
              </a:spcBef>
              <a:spcAft>
                <a:spcPts val="0"/>
              </a:spcAft>
              <a:buSzPts val="1400"/>
              <a:buChar char="●"/>
            </a:pPr>
            <a:r>
              <a:rPr lang="en"/>
              <a:t>In human systems, we can evolve all the aspects of the system…if we have the power</a:t>
            </a:r>
            <a:endParaRPr/>
          </a:p>
          <a:p>
            <a:pPr indent="-317500" lvl="0" marL="457200" rtl="0" algn="l">
              <a:spcBef>
                <a:spcPts val="0"/>
              </a:spcBef>
              <a:spcAft>
                <a:spcPts val="0"/>
              </a:spcAft>
              <a:buSzPts val="1400"/>
              <a:buChar char="●"/>
            </a:pPr>
            <a:r>
              <a:rPr lang="en"/>
              <a:t>This is </a:t>
            </a:r>
            <a:r>
              <a:rPr lang="en"/>
              <a:t>resilience </a:t>
            </a:r>
            <a:r>
              <a:rPr lang="en"/>
              <a:t>AKA “emergence” that Octavia Butler and adrienne marie brown describe</a:t>
            </a:r>
            <a:endParaRPr/>
          </a:p>
          <a:p>
            <a:pPr indent="-317500" lvl="0" marL="457200" rtl="0" algn="l">
              <a:spcBef>
                <a:spcPts val="0"/>
              </a:spcBef>
              <a:spcAft>
                <a:spcPts val="0"/>
              </a:spcAft>
              <a:buSzPts val="1400"/>
              <a:buChar char="●"/>
            </a:pPr>
            <a:r>
              <a:rPr lang="en"/>
              <a:t>Evolution favors diverse systems–domination by one culture or mindset reduces it</a:t>
            </a:r>
            <a:endParaRPr/>
          </a:p>
        </p:txBody>
      </p:sp>
      <p:sp>
        <p:nvSpPr>
          <p:cNvPr id="327" name="Google Shape;327;p46"/>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a:p>
          <a:p>
            <a:pPr indent="-317500" lvl="0" marL="457200" rtl="0" algn="l">
              <a:spcBef>
                <a:spcPts val="1200"/>
              </a:spcBef>
              <a:spcAft>
                <a:spcPts val="0"/>
              </a:spcAft>
              <a:buSzPts val="1400"/>
              <a:buChar char="●"/>
            </a:pPr>
            <a:r>
              <a:rPr lang="en"/>
              <a:t>The novel and rapid response of communities during the COVID crisis</a:t>
            </a:r>
            <a:endParaRPr/>
          </a:p>
          <a:p>
            <a:pPr indent="-317500" lvl="0" marL="457200" rtl="0" algn="l">
              <a:spcBef>
                <a:spcPts val="0"/>
              </a:spcBef>
              <a:spcAft>
                <a:spcPts val="0"/>
              </a:spcAft>
              <a:buSzPts val="1400"/>
              <a:buChar char="●"/>
            </a:pPr>
            <a:r>
              <a:rPr lang="en"/>
              <a:t>BIPOC communities work to rebuild outside the frame of western power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7"/>
          <p:cNvSpPr txBox="1"/>
          <p:nvPr>
            <p:ph type="title"/>
          </p:nvPr>
        </p:nvSpPr>
        <p:spPr>
          <a:xfrm>
            <a:off x="311700" y="292850"/>
            <a:ext cx="8520600" cy="8010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Goals of the System</a:t>
            </a:r>
            <a:endParaRPr/>
          </a:p>
        </p:txBody>
      </p:sp>
      <p:sp>
        <p:nvSpPr>
          <p:cNvPr id="333" name="Google Shape;333;p47"/>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Goals are less about what we say and more about what the system does</a:t>
            </a:r>
            <a:endParaRPr/>
          </a:p>
          <a:p>
            <a:pPr indent="-317500" lvl="0" marL="457200" rtl="0" algn="l">
              <a:spcBef>
                <a:spcPts val="0"/>
              </a:spcBef>
              <a:spcAft>
                <a:spcPts val="0"/>
              </a:spcAft>
              <a:buSzPts val="1400"/>
              <a:buChar char="●"/>
            </a:pPr>
            <a:r>
              <a:rPr lang="en"/>
              <a:t>Our economic system concentrates power and minimizes competition</a:t>
            </a:r>
            <a:endParaRPr/>
          </a:p>
          <a:p>
            <a:pPr indent="-317500" lvl="0" marL="457200" rtl="0" algn="l">
              <a:spcBef>
                <a:spcPts val="0"/>
              </a:spcBef>
              <a:spcAft>
                <a:spcPts val="0"/>
              </a:spcAft>
              <a:buSzPts val="1400"/>
              <a:buChar char="●"/>
            </a:pPr>
            <a:r>
              <a:rPr lang="en"/>
              <a:t>Our social system </a:t>
            </a:r>
            <a:r>
              <a:rPr lang="en"/>
              <a:t>privileges</a:t>
            </a:r>
            <a:r>
              <a:rPr lang="en"/>
              <a:t> one race over others</a:t>
            </a:r>
            <a:endParaRPr/>
          </a:p>
          <a:p>
            <a:pPr indent="-317500" lvl="0" marL="457200" rtl="0" algn="l">
              <a:spcBef>
                <a:spcPts val="0"/>
              </a:spcBef>
              <a:spcAft>
                <a:spcPts val="0"/>
              </a:spcAft>
              <a:buSzPts val="1400"/>
              <a:buChar char="●"/>
            </a:pPr>
            <a:r>
              <a:rPr lang="en"/>
              <a:t>Generally goals of a system are hard to shift, except when powerful voices articulate new goals</a:t>
            </a:r>
            <a:endParaRPr/>
          </a:p>
        </p:txBody>
      </p:sp>
      <p:sp>
        <p:nvSpPr>
          <p:cNvPr id="334" name="Google Shape;334;p47"/>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Food System Examples</a:t>
            </a:r>
            <a:endParaRPr/>
          </a:p>
          <a:p>
            <a:pPr indent="-317500" lvl="0" marL="457200" rtl="0" algn="l">
              <a:spcBef>
                <a:spcPts val="1200"/>
              </a:spcBef>
              <a:spcAft>
                <a:spcPts val="0"/>
              </a:spcAft>
              <a:buSzPts val="1400"/>
              <a:buChar char="●"/>
            </a:pPr>
            <a:r>
              <a:rPr lang="en"/>
              <a:t>Earl Butz to farmers: “Get big or get out”; “Plant from fencerow to fencerow”</a:t>
            </a:r>
            <a:endParaRPr/>
          </a:p>
          <a:p>
            <a:pPr indent="-317500" lvl="0" marL="457200" rtl="0" algn="l">
              <a:spcBef>
                <a:spcPts val="0"/>
              </a:spcBef>
              <a:spcAft>
                <a:spcPts val="0"/>
              </a:spcAft>
              <a:buSzPts val="1400"/>
              <a:buChar char="●"/>
            </a:pPr>
            <a:r>
              <a:rPr lang="en"/>
              <a:t>Soul Fire Farm: “With deep reverence for the land and wisdom of our ancestors, we work to reclaim our collective right to belong to the earth and to have agency in the food system.”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38" name="Shape 338"/>
        <p:cNvGrpSpPr/>
        <p:nvPr/>
      </p:nvGrpSpPr>
      <p:grpSpPr>
        <a:xfrm>
          <a:off x="0" y="0"/>
          <a:ext cx="0" cy="0"/>
          <a:chOff x="0" y="0"/>
          <a:chExt cx="0" cy="0"/>
        </a:xfrm>
      </p:grpSpPr>
      <p:sp>
        <p:nvSpPr>
          <p:cNvPr id="339" name="Google Shape;339;p48"/>
          <p:cNvSpPr txBox="1"/>
          <p:nvPr>
            <p:ph type="title"/>
          </p:nvPr>
        </p:nvSpPr>
        <p:spPr>
          <a:xfrm>
            <a:off x="490250" y="526350"/>
            <a:ext cx="8150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Reflection Point: </a:t>
            </a:r>
            <a:endParaRPr/>
          </a:p>
          <a:p>
            <a:pPr indent="0" lvl="0" marL="0" rtl="0" algn="l">
              <a:spcBef>
                <a:spcPts val="0"/>
              </a:spcBef>
              <a:spcAft>
                <a:spcPts val="0"/>
              </a:spcAft>
              <a:buNone/>
            </a:pPr>
            <a:r>
              <a:rPr lang="en"/>
              <a:t>Food Systems Structure Levers: </a:t>
            </a:r>
            <a:endParaRPr/>
          </a:p>
          <a:p>
            <a:pPr indent="0" lvl="0" marL="0" rtl="0" algn="l">
              <a:spcBef>
                <a:spcPts val="0"/>
              </a:spcBef>
              <a:spcAft>
                <a:spcPts val="0"/>
              </a:spcAft>
              <a:buNone/>
            </a:pPr>
            <a:r>
              <a:rPr lang="en"/>
              <a:t>What Examples do you See? </a:t>
            </a:r>
            <a:endParaRPr/>
          </a:p>
          <a:p>
            <a:pPr indent="0" lvl="0" marL="0" rtl="0" algn="l">
              <a:spcBef>
                <a:spcPts val="0"/>
              </a:spcBef>
              <a:spcAft>
                <a:spcPts val="0"/>
              </a:spcAft>
              <a:buNone/>
            </a:pPr>
            <a:r>
              <a:rPr lang="en"/>
              <a:t>Share in Chat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ph type="title"/>
          </p:nvPr>
        </p:nvSpPr>
        <p:spPr>
          <a:xfrm>
            <a:off x="265500" y="10814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Mental Models of the System Levers</a:t>
            </a:r>
            <a:endParaRPr/>
          </a:p>
        </p:txBody>
      </p:sp>
      <p:sp>
        <p:nvSpPr>
          <p:cNvPr id="345" name="Google Shape;345;p4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Mindset out of which the paradigm arises</a:t>
            </a:r>
            <a:endParaRPr/>
          </a:p>
          <a:p>
            <a:pPr indent="-342900" lvl="0" marL="457200" rtl="0" algn="l">
              <a:spcBef>
                <a:spcPts val="0"/>
              </a:spcBef>
              <a:spcAft>
                <a:spcPts val="0"/>
              </a:spcAft>
              <a:buSzPts val="1800"/>
              <a:buChar char="●"/>
            </a:pPr>
            <a:r>
              <a:rPr lang="en"/>
              <a:t>Ability to see/move past inherited paradigms</a:t>
            </a:r>
            <a:endParaRPr/>
          </a:p>
        </p:txBody>
      </p:sp>
      <p:sp>
        <p:nvSpPr>
          <p:cNvPr id="346" name="Google Shape;346;p4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At the bottom of the iceberg, liberation being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0"/>
          <p:cNvSpPr txBox="1"/>
          <p:nvPr>
            <p:ph type="title"/>
          </p:nvPr>
        </p:nvSpPr>
        <p:spPr>
          <a:xfrm>
            <a:off x="311700" y="292850"/>
            <a:ext cx="8520600" cy="801000"/>
          </a:xfrm>
          <a:prstGeom prst="rect">
            <a:avLst/>
          </a:prstGeom>
          <a:solidFill>
            <a:srgbClr val="B7B7B7"/>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Paradigms and Beyond</a:t>
            </a:r>
            <a:endParaRPr/>
          </a:p>
        </p:txBody>
      </p:sp>
      <p:sp>
        <p:nvSpPr>
          <p:cNvPr id="352" name="Google Shape;352;p50"/>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Lever: Shifting the mindset out which a system arises</a:t>
            </a:r>
            <a:endParaRPr b="1"/>
          </a:p>
          <a:p>
            <a:pPr indent="-317500" lvl="0" marL="457200" rtl="0" algn="l">
              <a:spcBef>
                <a:spcPts val="1200"/>
              </a:spcBef>
              <a:spcAft>
                <a:spcPts val="0"/>
              </a:spcAft>
              <a:buSzPts val="1400"/>
              <a:buChar char="●"/>
            </a:pPr>
            <a:r>
              <a:rPr lang="en"/>
              <a:t>The cis-gen nuclear family as the central family structure</a:t>
            </a:r>
            <a:endParaRPr/>
          </a:p>
          <a:p>
            <a:pPr indent="-317500" lvl="0" marL="457200" rtl="0" algn="l">
              <a:spcBef>
                <a:spcPts val="0"/>
              </a:spcBef>
              <a:spcAft>
                <a:spcPts val="0"/>
              </a:spcAft>
              <a:buSzPts val="1400"/>
              <a:buChar char="●"/>
            </a:pPr>
            <a:r>
              <a:rPr lang="en"/>
              <a:t>The primacy of white western culture and technology</a:t>
            </a:r>
            <a:endParaRPr/>
          </a:p>
          <a:p>
            <a:pPr indent="-317500" lvl="0" marL="457200" rtl="0" algn="l">
              <a:spcBef>
                <a:spcPts val="0"/>
              </a:spcBef>
              <a:spcAft>
                <a:spcPts val="0"/>
              </a:spcAft>
              <a:buSzPts val="1400"/>
              <a:buChar char="●"/>
            </a:pPr>
            <a:r>
              <a:rPr lang="en"/>
              <a:t>Inherited</a:t>
            </a:r>
            <a:r>
              <a:rPr lang="en"/>
              <a:t> wealth is a right</a:t>
            </a:r>
            <a:endParaRPr/>
          </a:p>
          <a:p>
            <a:pPr indent="-317500" lvl="0" marL="457200" rtl="0" algn="l">
              <a:spcBef>
                <a:spcPts val="0"/>
              </a:spcBef>
              <a:spcAft>
                <a:spcPts val="0"/>
              </a:spcAft>
              <a:buSzPts val="1400"/>
              <a:buChar char="●"/>
            </a:pPr>
            <a:r>
              <a:rPr lang="en"/>
              <a:t>The government is the enemy</a:t>
            </a:r>
            <a:endParaRPr/>
          </a:p>
          <a:p>
            <a:pPr indent="-317500" lvl="0" marL="457200" rtl="0" algn="l">
              <a:spcBef>
                <a:spcPts val="0"/>
              </a:spcBef>
              <a:spcAft>
                <a:spcPts val="0"/>
              </a:spcAft>
              <a:buSzPts val="1400"/>
              <a:buChar char="●"/>
            </a:pPr>
            <a:r>
              <a:rPr lang="en"/>
              <a:t>Gross national happiness vs gross national product</a:t>
            </a:r>
            <a:endParaRPr/>
          </a:p>
        </p:txBody>
      </p:sp>
      <p:sp>
        <p:nvSpPr>
          <p:cNvPr id="353" name="Google Shape;353;p50"/>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Lever: Power to transcend paradigms</a:t>
            </a:r>
            <a:endParaRPr/>
          </a:p>
          <a:p>
            <a:pPr indent="-317500" lvl="0" marL="457200" rtl="0" algn="l">
              <a:spcBef>
                <a:spcPts val="1200"/>
              </a:spcBef>
              <a:spcAft>
                <a:spcPts val="0"/>
              </a:spcAft>
              <a:buSzPts val="1400"/>
              <a:buChar char="●"/>
            </a:pPr>
            <a:r>
              <a:rPr lang="en"/>
              <a:t>What is outside popular knowing</a:t>
            </a:r>
            <a:endParaRPr/>
          </a:p>
          <a:p>
            <a:pPr indent="-317500" lvl="0" marL="457200" rtl="0" algn="l">
              <a:spcBef>
                <a:spcPts val="0"/>
              </a:spcBef>
              <a:spcAft>
                <a:spcPts val="0"/>
              </a:spcAft>
              <a:buSzPts val="1400"/>
              <a:buChar char="●"/>
            </a:pPr>
            <a:r>
              <a:rPr lang="en"/>
              <a:t>What is known by BIPOC cultures that have resisted the western paradigms</a:t>
            </a:r>
            <a:endParaRPr/>
          </a:p>
          <a:p>
            <a:pPr indent="-317500" lvl="0" marL="457200" rtl="0" algn="l">
              <a:spcBef>
                <a:spcPts val="0"/>
              </a:spcBef>
              <a:spcAft>
                <a:spcPts val="0"/>
              </a:spcAft>
              <a:buSzPts val="1400"/>
              <a:buChar char="●"/>
            </a:pPr>
            <a:r>
              <a:rPr lang="en"/>
              <a:t>What lies beyond our ideas of truth</a:t>
            </a:r>
            <a:endParaRPr/>
          </a:p>
          <a:p>
            <a:pPr indent="-317500" lvl="0" marL="457200" rtl="0" algn="l">
              <a:spcBef>
                <a:spcPts val="0"/>
              </a:spcBef>
              <a:spcAft>
                <a:spcPts val="0"/>
              </a:spcAft>
              <a:buSzPts val="1400"/>
              <a:buChar char="●"/>
            </a:pPr>
            <a:r>
              <a:rPr lang="en"/>
              <a:t>The land of the emergent and co-created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Road Ahead: Finding Your Leverage Points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1572600" y="4230575"/>
            <a:ext cx="5998800" cy="598800"/>
          </a:xfrm>
          <a:prstGeom prst="rect">
            <a:avLst/>
          </a:prstGeom>
        </p:spPr>
        <p:txBody>
          <a:bodyPr anchorCtr="0" anchor="ctr" bIns="91425" lIns="91425" spcFirstLastPara="1" rIns="91425" wrap="square" tIns="91425">
            <a:normAutofit fontScale="85000"/>
          </a:bodyPr>
          <a:lstStyle/>
          <a:p>
            <a:pPr indent="0" lvl="0" marL="0" rtl="0" algn="l">
              <a:spcBef>
                <a:spcPts val="0"/>
              </a:spcBef>
              <a:spcAft>
                <a:spcPts val="0"/>
              </a:spcAft>
              <a:buNone/>
            </a:pPr>
            <a:r>
              <a:rPr lang="en"/>
              <a:t>GIVE ME A PLACE TO STAND AND I WILL MOVE THE EARTH: Archimedes of Syracuse</a:t>
            </a:r>
            <a:endParaRPr/>
          </a:p>
        </p:txBody>
      </p:sp>
      <p:pic>
        <p:nvPicPr>
          <p:cNvPr id="76" name="Google Shape;76;p16"/>
          <p:cNvPicPr preferRelativeResize="0"/>
          <p:nvPr/>
        </p:nvPicPr>
        <p:blipFill>
          <a:blip r:embed="rId3">
            <a:alphaModFix/>
          </a:blip>
          <a:stretch>
            <a:fillRect/>
          </a:stretch>
        </p:blipFill>
        <p:spPr>
          <a:xfrm>
            <a:off x="1627663" y="165100"/>
            <a:ext cx="5888664" cy="3925776"/>
          </a:xfrm>
          <a:prstGeom prst="rect">
            <a:avLst/>
          </a:prstGeom>
          <a:noFill/>
          <a:ln>
            <a:noFill/>
          </a:ln>
        </p:spPr>
      </p:pic>
      <p:sp>
        <p:nvSpPr>
          <p:cNvPr id="77" name="Google Shape;77;p16"/>
          <p:cNvSpPr txBox="1"/>
          <p:nvPr/>
        </p:nvSpPr>
        <p:spPr>
          <a:xfrm rot="-5400000">
            <a:off x="6554725" y="2129100"/>
            <a:ext cx="4188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latin typeface="Source Code Pro"/>
                <a:ea typeface="Source Code Pro"/>
                <a:cs typeface="Source Code Pro"/>
                <a:sym typeface="Source Code Pro"/>
              </a:rPr>
              <a:t>Engraving: Mechanic’s Magazine (cover of bound Volume II,</a:t>
            </a:r>
            <a:endParaRPr sz="900">
              <a:latin typeface="Source Code Pro"/>
              <a:ea typeface="Source Code Pro"/>
              <a:cs typeface="Source Code Pro"/>
              <a:sym typeface="Source Code Pro"/>
            </a:endParaRPr>
          </a:p>
          <a:p>
            <a:pPr indent="0" lvl="0" marL="0" rtl="0" algn="l">
              <a:lnSpc>
                <a:spcPct val="115000"/>
              </a:lnSpc>
              <a:spcBef>
                <a:spcPts val="0"/>
              </a:spcBef>
              <a:spcAft>
                <a:spcPts val="0"/>
              </a:spcAft>
              <a:buNone/>
            </a:pPr>
            <a:r>
              <a:rPr lang="en" sz="900">
                <a:latin typeface="Source Code Pro"/>
                <a:ea typeface="Source Code Pro"/>
                <a:cs typeface="Source Code Pro"/>
                <a:sym typeface="Source Code Pro"/>
              </a:rPr>
              <a:t>Knight &amp; Lacey, London, 1824)</a:t>
            </a:r>
            <a:endParaRPr sz="900">
              <a:latin typeface="Source Code Pro"/>
              <a:ea typeface="Source Code Pro"/>
              <a:cs typeface="Source Code Pro"/>
              <a:sym typeface="Source Code Pr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Six-Step Approach</a:t>
            </a:r>
            <a:endParaRPr/>
          </a:p>
        </p:txBody>
      </p:sp>
      <p:sp>
        <p:nvSpPr>
          <p:cNvPr id="364" name="Google Shape;364;p52"/>
          <p:cNvSpPr txBox="1"/>
          <p:nvPr>
            <p:ph idx="1" type="body"/>
          </p:nvPr>
        </p:nvSpPr>
        <p:spPr>
          <a:xfrm>
            <a:off x="311700" y="1093850"/>
            <a:ext cx="8520600" cy="38973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Understand the system your are working to change</a:t>
            </a:r>
            <a:endParaRPr/>
          </a:p>
          <a:p>
            <a:pPr indent="-317500" lvl="1" marL="914400" rtl="0" algn="l">
              <a:spcBef>
                <a:spcPts val="0"/>
              </a:spcBef>
              <a:spcAft>
                <a:spcPts val="0"/>
              </a:spcAft>
              <a:buSzPts val="1400"/>
              <a:buAutoNum type="alphaLcPeriod"/>
            </a:pPr>
            <a:r>
              <a:rPr lang="en"/>
              <a:t>What are its boundaries</a:t>
            </a:r>
            <a:endParaRPr/>
          </a:p>
          <a:p>
            <a:pPr indent="-317500" lvl="1" marL="914400" rtl="0" algn="l">
              <a:spcBef>
                <a:spcPts val="0"/>
              </a:spcBef>
              <a:spcAft>
                <a:spcPts val="0"/>
              </a:spcAft>
              <a:buSzPts val="1400"/>
              <a:buAutoNum type="alphaLcPeriod"/>
            </a:pPr>
            <a:r>
              <a:rPr lang="en"/>
              <a:t>How does it work</a:t>
            </a:r>
            <a:endParaRPr/>
          </a:p>
          <a:p>
            <a:pPr indent="-317500" lvl="1" marL="914400" rtl="0" algn="l">
              <a:spcBef>
                <a:spcPts val="0"/>
              </a:spcBef>
              <a:spcAft>
                <a:spcPts val="0"/>
              </a:spcAft>
              <a:buSzPts val="1400"/>
              <a:buAutoNum type="alphaLcPeriod"/>
            </a:pPr>
            <a:r>
              <a:rPr lang="en"/>
              <a:t>What drives it</a:t>
            </a:r>
            <a:endParaRPr/>
          </a:p>
          <a:p>
            <a:pPr indent="-342900" lvl="0" marL="457200" rtl="0" algn="l">
              <a:spcBef>
                <a:spcPts val="0"/>
              </a:spcBef>
              <a:spcAft>
                <a:spcPts val="0"/>
              </a:spcAft>
              <a:buClr>
                <a:schemeClr val="accent4"/>
              </a:buClr>
              <a:buSzPts val="1800"/>
              <a:buAutoNum type="arabicPeriod"/>
            </a:pPr>
            <a:r>
              <a:rPr lang="en">
                <a:solidFill>
                  <a:schemeClr val="accent4"/>
                </a:solidFill>
              </a:rPr>
              <a:t>Look for the leverage points anywhere among the 12 (or more that you find)</a:t>
            </a:r>
            <a:endParaRPr>
              <a:solidFill>
                <a:schemeClr val="accent4"/>
              </a:solidFill>
            </a:endParaRPr>
          </a:p>
          <a:p>
            <a:pPr indent="-317500" lvl="1" marL="914400" rtl="0" algn="l">
              <a:spcBef>
                <a:spcPts val="0"/>
              </a:spcBef>
              <a:spcAft>
                <a:spcPts val="0"/>
              </a:spcAft>
              <a:buClr>
                <a:schemeClr val="accent4"/>
              </a:buClr>
              <a:buSzPts val="1400"/>
              <a:buAutoNum type="alphaLcPeriod"/>
            </a:pPr>
            <a:r>
              <a:rPr lang="en">
                <a:solidFill>
                  <a:schemeClr val="accent4"/>
                </a:solidFill>
              </a:rPr>
              <a:t>Evaluate how other players are using the leverage point</a:t>
            </a:r>
            <a:endParaRPr>
              <a:solidFill>
                <a:schemeClr val="accent4"/>
              </a:solidFill>
            </a:endParaRPr>
          </a:p>
          <a:p>
            <a:pPr indent="-342900" lvl="0" marL="457200" rtl="0" algn="l">
              <a:spcBef>
                <a:spcPts val="0"/>
              </a:spcBef>
              <a:spcAft>
                <a:spcPts val="0"/>
              </a:spcAft>
              <a:buSzPts val="1800"/>
              <a:buAutoNum type="arabicPeriod"/>
            </a:pPr>
            <a:r>
              <a:rPr lang="en"/>
              <a:t>Choose to work on the leverage point(s) that you have unique skills and power around</a:t>
            </a:r>
            <a:endParaRPr/>
          </a:p>
          <a:p>
            <a:pPr indent="-342900" lvl="0" marL="457200" rtl="0" algn="l">
              <a:spcBef>
                <a:spcPts val="0"/>
              </a:spcBef>
              <a:spcAft>
                <a:spcPts val="0"/>
              </a:spcAft>
              <a:buClr>
                <a:schemeClr val="accent4"/>
              </a:buClr>
              <a:buSzPts val="1800"/>
              <a:buAutoNum type="arabicPeriod"/>
            </a:pPr>
            <a:r>
              <a:rPr lang="en">
                <a:solidFill>
                  <a:schemeClr val="accent4"/>
                </a:solidFill>
              </a:rPr>
              <a:t>Build coalitions to work leverage points that require collective action</a:t>
            </a:r>
            <a:endParaRPr>
              <a:solidFill>
                <a:schemeClr val="accent4"/>
              </a:solidFill>
            </a:endParaRPr>
          </a:p>
          <a:p>
            <a:pPr indent="-342900" lvl="0" marL="457200" rtl="0" algn="l">
              <a:spcBef>
                <a:spcPts val="0"/>
              </a:spcBef>
              <a:spcAft>
                <a:spcPts val="0"/>
              </a:spcAft>
              <a:buSzPts val="1800"/>
              <a:buAutoNum type="arabicPeriod"/>
            </a:pPr>
            <a:r>
              <a:rPr lang="en"/>
              <a:t>Strengthen</a:t>
            </a:r>
            <a:r>
              <a:rPr lang="en"/>
              <a:t> personal and collective patience, humility, and awareness</a:t>
            </a:r>
            <a:endParaRPr/>
          </a:p>
          <a:p>
            <a:pPr indent="-342900" lvl="0" marL="457200" rtl="0" algn="l">
              <a:spcBef>
                <a:spcPts val="0"/>
              </a:spcBef>
              <a:spcAft>
                <a:spcPts val="0"/>
              </a:spcAft>
              <a:buClr>
                <a:schemeClr val="accent4"/>
              </a:buClr>
              <a:buSzPts val="1800"/>
              <a:buAutoNum type="arabicPeriod"/>
            </a:pPr>
            <a:r>
              <a:rPr lang="en">
                <a:solidFill>
                  <a:schemeClr val="accent4"/>
                </a:solidFill>
              </a:rPr>
              <a:t>Learn, adjust, learn some more</a:t>
            </a:r>
            <a:endParaRPr>
              <a:solidFill>
                <a:schemeClr val="accent4"/>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ph type="title"/>
          </p:nvPr>
        </p:nvSpPr>
        <p:spPr>
          <a:xfrm>
            <a:off x="311700" y="1240275"/>
            <a:ext cx="8520600" cy="1981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Questions/Comment</a:t>
            </a:r>
            <a:endParaRPr/>
          </a:p>
        </p:txBody>
      </p:sp>
      <p:sp>
        <p:nvSpPr>
          <p:cNvPr id="370" name="Google Shape;370;p53"/>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Keep the conversation going on the FSLN Systems Leadership Discussion Group!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Thanks and </a:t>
            </a:r>
            <a:r>
              <a:rPr lang="en"/>
              <a:t>Acknowledgements</a:t>
            </a:r>
            <a:endParaRPr/>
          </a:p>
        </p:txBody>
      </p:sp>
      <p:sp>
        <p:nvSpPr>
          <p:cNvPr id="376" name="Google Shape;376;p54"/>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Thanks to</a:t>
            </a:r>
            <a:endParaRPr/>
          </a:p>
          <a:p>
            <a:pPr indent="-317500" lvl="0" marL="457200" rtl="0" algn="l">
              <a:spcBef>
                <a:spcPts val="1200"/>
              </a:spcBef>
              <a:spcAft>
                <a:spcPts val="0"/>
              </a:spcAft>
              <a:buSzPts val="1400"/>
              <a:buChar char="●"/>
            </a:pPr>
            <a:r>
              <a:rPr lang="en"/>
              <a:t>The Wallace Center &amp; the Food System Leadership Network for supporting this session</a:t>
            </a:r>
            <a:endParaRPr/>
          </a:p>
          <a:p>
            <a:pPr indent="-317500" lvl="0" marL="457200" rtl="0" algn="l">
              <a:spcBef>
                <a:spcPts val="0"/>
              </a:spcBef>
              <a:spcAft>
                <a:spcPts val="0"/>
              </a:spcAft>
              <a:buSzPts val="1400"/>
              <a:buChar char="●"/>
            </a:pPr>
            <a:r>
              <a:rPr lang="en" u="sng">
                <a:solidFill>
                  <a:schemeClr val="hlink"/>
                </a:solidFill>
                <a:hlinkClick r:id="rId3"/>
              </a:rPr>
              <a:t>Katy Mamen</a:t>
            </a:r>
            <a:r>
              <a:rPr lang="en"/>
              <a:t> for excellent counsel and long friendship</a:t>
            </a:r>
            <a:endParaRPr/>
          </a:p>
          <a:p>
            <a:pPr indent="-317500" lvl="0" marL="457200" rtl="0" algn="l">
              <a:spcBef>
                <a:spcPts val="0"/>
              </a:spcBef>
              <a:spcAft>
                <a:spcPts val="0"/>
              </a:spcAft>
              <a:buSzPts val="1400"/>
              <a:buChar char="●"/>
            </a:pPr>
            <a:r>
              <a:rPr lang="en" u="sng">
                <a:solidFill>
                  <a:schemeClr val="hlink"/>
                </a:solidFill>
                <a:hlinkClick r:id="rId4"/>
              </a:rPr>
              <a:t>Rachael Reichenbach</a:t>
            </a:r>
            <a:r>
              <a:rPr lang="en"/>
              <a:t> for ideas on how to link this to the most recent systems leadership work</a:t>
            </a:r>
            <a:endParaRPr/>
          </a:p>
          <a:p>
            <a:pPr indent="-317500" lvl="0" marL="457200" rtl="0" algn="l">
              <a:spcBef>
                <a:spcPts val="0"/>
              </a:spcBef>
              <a:spcAft>
                <a:spcPts val="0"/>
              </a:spcAft>
              <a:buSzPts val="1400"/>
              <a:buChar char="●"/>
            </a:pPr>
            <a:r>
              <a:rPr lang="en"/>
              <a:t>To all my ancestors, teachers, and guides and in particular Dana Meadows who inspires still</a:t>
            </a:r>
            <a:endParaRPr/>
          </a:p>
        </p:txBody>
      </p:sp>
      <p:sp>
        <p:nvSpPr>
          <p:cNvPr id="377" name="Google Shape;377;p54"/>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work is yours to use under the </a:t>
            </a:r>
            <a:r>
              <a:rPr lang="en" u="sng">
                <a:solidFill>
                  <a:schemeClr val="hlink"/>
                </a:solidFill>
                <a:hlinkClick r:id="rId5"/>
              </a:rPr>
              <a:t>Creative Commons Attribution-NonCommercial-NoDerivatives 4.0 International License</a:t>
            </a:r>
            <a:endParaRPr/>
          </a:p>
          <a:p>
            <a:pPr indent="-317500" lvl="0" marL="457200" rtl="0" algn="l">
              <a:spcBef>
                <a:spcPts val="1200"/>
              </a:spcBef>
              <a:spcAft>
                <a:spcPts val="0"/>
              </a:spcAft>
              <a:buSzPts val="1400"/>
              <a:buChar char="●"/>
            </a:pPr>
            <a:r>
              <a:rPr lang="en"/>
              <a:t>Attribution: Finding Your Leverage Points. Joseph McIntyre. 2023. The Food Systems Leadership Network at the Wallace Center.</a:t>
            </a:r>
            <a:endParaRPr/>
          </a:p>
          <a:p>
            <a:pPr indent="0" lvl="0" marL="0" rtl="0" algn="l">
              <a:spcBef>
                <a:spcPts val="1200"/>
              </a:spcBef>
              <a:spcAft>
                <a:spcPts val="1200"/>
              </a:spcAft>
              <a:buNone/>
            </a:pPr>
            <a:r>
              <a:rPr lang="en"/>
              <a:t>You can reach </a:t>
            </a:r>
            <a:r>
              <a:rPr lang="en" u="sng">
                <a:solidFill>
                  <a:schemeClr val="hlink"/>
                </a:solidFill>
                <a:hlinkClick r:id="rId6"/>
              </a:rPr>
              <a:t>Joseph McIntyre</a:t>
            </a:r>
            <a:r>
              <a:rPr lang="en"/>
              <a:t> at joseph@10circles.com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adrienne maree brown, emergent strategy, page 54</a:t>
            </a:r>
            <a:endParaRPr/>
          </a:p>
        </p:txBody>
      </p:sp>
      <p:sp>
        <p:nvSpPr>
          <p:cNvPr id="83" name="Google Shape;83;p17"/>
          <p:cNvSpPr txBox="1"/>
          <p:nvPr/>
        </p:nvSpPr>
        <p:spPr>
          <a:xfrm>
            <a:off x="403400" y="421350"/>
            <a:ext cx="8337300" cy="3786600"/>
          </a:xfrm>
          <a:prstGeom prst="rect">
            <a:avLst/>
          </a:prstGeom>
          <a:solidFill>
            <a:srgbClr val="BF9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highlight>
                  <a:srgbClr val="BF9000"/>
                </a:highlight>
                <a:latin typeface="Source Code Pro"/>
                <a:ea typeface="Source Code Pro"/>
                <a:cs typeface="Source Code Pro"/>
                <a:sym typeface="Source Code Pro"/>
              </a:rPr>
              <a:t>“In a fractal conception, I am a cell-sized unit of the human organism, and I have to use my life to leverage a shift in the system by how I am, as much as with the things I do. This means actually being in my life, and it means bringing my values into my daily decision making. Each day should be lived on purpose.” </a:t>
            </a:r>
            <a:endParaRPr sz="2600">
              <a:solidFill>
                <a:schemeClr val="lt1"/>
              </a:solidFill>
              <a:highlight>
                <a:srgbClr val="BF9000"/>
              </a:highlight>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Donella Meadows, Places to Intervene In A system, Page 3</a:t>
            </a:r>
            <a:endParaRPr/>
          </a:p>
        </p:txBody>
      </p:sp>
      <p:sp>
        <p:nvSpPr>
          <p:cNvPr id="89" name="Google Shape;89;p18"/>
          <p:cNvSpPr txBox="1"/>
          <p:nvPr/>
        </p:nvSpPr>
        <p:spPr>
          <a:xfrm>
            <a:off x="493050" y="537875"/>
            <a:ext cx="8032500" cy="3201600"/>
          </a:xfrm>
          <a:prstGeom prst="rect">
            <a:avLst/>
          </a:prstGeom>
          <a:solidFill>
            <a:srgbClr val="1155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highlight>
                  <a:srgbClr val="1155CC"/>
                </a:highlight>
                <a:latin typeface="Source Code Pro"/>
                <a:ea typeface="Source Code Pro"/>
                <a:cs typeface="Source Code Pro"/>
                <a:sym typeface="Source Code Pro"/>
              </a:rPr>
              <a:t>Folks who do systems analysis have a great belief in “leverage points.” These are places within a complex system (a corporation, an economy, a living body, a city, an ecosystem) where a small shift in one thing can produce big changes in everything.</a:t>
            </a:r>
            <a:endParaRPr sz="3000">
              <a:solidFill>
                <a:schemeClr val="lt1"/>
              </a:solidFill>
              <a:highlight>
                <a:srgbClr val="1155CC"/>
              </a:highlight>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490250" y="526350"/>
            <a:ext cx="8182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Reflection Point: </a:t>
            </a:r>
            <a:endParaRPr/>
          </a:p>
          <a:p>
            <a:pPr indent="0" lvl="0" marL="0" rtl="0" algn="l">
              <a:spcBef>
                <a:spcPts val="0"/>
              </a:spcBef>
              <a:spcAft>
                <a:spcPts val="0"/>
              </a:spcAft>
              <a:buNone/>
            </a:pPr>
            <a:r>
              <a:rPr lang="en"/>
              <a:t>What Does Leverage Mean To You? When Have You Experienced It? </a:t>
            </a:r>
            <a:endParaRPr/>
          </a:p>
          <a:p>
            <a:pPr indent="0" lvl="0" marL="0" rtl="0" algn="l">
              <a:spcBef>
                <a:spcPts val="0"/>
              </a:spcBef>
              <a:spcAft>
                <a:spcPts val="0"/>
              </a:spcAft>
              <a:buNone/>
            </a:pPr>
            <a:r>
              <a:rPr lang="en"/>
              <a:t>Share in Chat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Roadmap Today</a:t>
            </a:r>
            <a:endParaRPr/>
          </a:p>
        </p:txBody>
      </p:sp>
      <p:sp>
        <p:nvSpPr>
          <p:cNvPr id="100" name="Google Shape;100;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Key concepts in leverage thinking</a:t>
            </a:r>
            <a:endParaRPr/>
          </a:p>
          <a:p>
            <a:pPr indent="-304800" lvl="0" marL="457200" rtl="0" algn="l">
              <a:spcBef>
                <a:spcPts val="0"/>
              </a:spcBef>
              <a:spcAft>
                <a:spcPts val="0"/>
              </a:spcAft>
              <a:buSzPts val="1200"/>
              <a:buChar char="●"/>
            </a:pPr>
            <a:r>
              <a:rPr lang="en"/>
              <a:t>Leverage points in food systems</a:t>
            </a:r>
            <a:endParaRPr/>
          </a:p>
          <a:p>
            <a:pPr indent="-304800" lvl="0" marL="457200" rtl="0" algn="l">
              <a:spcBef>
                <a:spcPts val="0"/>
              </a:spcBef>
              <a:spcAft>
                <a:spcPts val="0"/>
              </a:spcAft>
              <a:buSzPts val="1200"/>
              <a:buChar char="●"/>
            </a:pPr>
            <a:r>
              <a:rPr lang="en"/>
              <a:t>Questions and hopefully answers</a:t>
            </a:r>
            <a:endParaRPr/>
          </a:p>
        </p:txBody>
      </p:sp>
      <p:pic>
        <p:nvPicPr>
          <p:cNvPr id="101" name="Google Shape;101;p20"/>
          <p:cNvPicPr preferRelativeResize="0"/>
          <p:nvPr/>
        </p:nvPicPr>
        <p:blipFill>
          <a:blip r:embed="rId3">
            <a:alphaModFix/>
          </a:blip>
          <a:stretch>
            <a:fillRect/>
          </a:stretch>
        </p:blipFill>
        <p:spPr>
          <a:xfrm>
            <a:off x="3272100" y="685800"/>
            <a:ext cx="5719501" cy="38120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Core Concepts For Leverage Point Thinking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